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41"/>
  </p:notesMasterIdLst>
  <p:handoutMasterIdLst>
    <p:handoutMasterId r:id="rId42"/>
  </p:handoutMasterIdLst>
  <p:sldIdLst>
    <p:sldId id="314" r:id="rId5"/>
    <p:sldId id="346" r:id="rId6"/>
    <p:sldId id="460" r:id="rId7"/>
    <p:sldId id="333" r:id="rId8"/>
    <p:sldId id="337" r:id="rId9"/>
    <p:sldId id="419" r:id="rId10"/>
    <p:sldId id="349" r:id="rId11"/>
    <p:sldId id="433" r:id="rId12"/>
    <p:sldId id="434" r:id="rId13"/>
    <p:sldId id="461" r:id="rId14"/>
    <p:sldId id="408" r:id="rId15"/>
    <p:sldId id="462" r:id="rId16"/>
    <p:sldId id="425" r:id="rId17"/>
    <p:sldId id="426" r:id="rId18"/>
    <p:sldId id="463" r:id="rId19"/>
    <p:sldId id="464" r:id="rId20"/>
    <p:sldId id="465" r:id="rId21"/>
    <p:sldId id="466" r:id="rId22"/>
    <p:sldId id="436" r:id="rId23"/>
    <p:sldId id="467" r:id="rId24"/>
    <p:sldId id="468" r:id="rId25"/>
    <p:sldId id="469" r:id="rId26"/>
    <p:sldId id="470" r:id="rId27"/>
    <p:sldId id="471" r:id="rId28"/>
    <p:sldId id="472" r:id="rId29"/>
    <p:sldId id="473" r:id="rId30"/>
    <p:sldId id="474" r:id="rId31"/>
    <p:sldId id="475" r:id="rId32"/>
    <p:sldId id="476" r:id="rId33"/>
    <p:sldId id="477" r:id="rId34"/>
    <p:sldId id="478" r:id="rId35"/>
    <p:sldId id="479" r:id="rId36"/>
    <p:sldId id="351" r:id="rId37"/>
    <p:sldId id="352" r:id="rId38"/>
    <p:sldId id="335" r:id="rId39"/>
    <p:sldId id="332" r:id="rId40"/>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14"/>
            <p14:sldId id="346"/>
            <p14:sldId id="460"/>
            <p14:sldId id="333"/>
            <p14:sldId id="337"/>
            <p14:sldId id="419"/>
            <p14:sldId id="349"/>
            <p14:sldId id="433"/>
            <p14:sldId id="434"/>
            <p14:sldId id="461"/>
            <p14:sldId id="408"/>
            <p14:sldId id="462"/>
            <p14:sldId id="425"/>
            <p14:sldId id="426"/>
            <p14:sldId id="463"/>
            <p14:sldId id="464"/>
            <p14:sldId id="465"/>
            <p14:sldId id="466"/>
            <p14:sldId id="436"/>
            <p14:sldId id="467"/>
            <p14:sldId id="468"/>
            <p14:sldId id="469"/>
            <p14:sldId id="470"/>
            <p14:sldId id="471"/>
            <p14:sldId id="472"/>
            <p14:sldId id="473"/>
            <p14:sldId id="474"/>
            <p14:sldId id="475"/>
            <p14:sldId id="476"/>
            <p14:sldId id="477"/>
            <p14:sldId id="478"/>
            <p14:sldId id="479"/>
            <p14:sldId id="351"/>
            <p14:sldId id="352"/>
            <p14:sldId id="335"/>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FFFFFF"/>
    <a:srgbClr val="F0F0F0"/>
    <a:srgbClr val="F8F8F8"/>
    <a:srgbClr val="FAFAFA"/>
    <a:srgbClr val="EEEEEE"/>
    <a:srgbClr val="E8E8E8"/>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7" autoAdjust="0"/>
    <p:restoredTop sz="95033" autoAdjust="0"/>
  </p:normalViewPr>
  <p:slideViewPr>
    <p:cSldViewPr snapToGrid="0" showGuides="1">
      <p:cViewPr varScale="1">
        <p:scale>
          <a:sx n="107" d="100"/>
          <a:sy n="107" d="100"/>
        </p:scale>
        <p:origin x="840" y="10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08/02/2023</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08/02/2023</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644216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1710047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6882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119702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3733056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4136858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301728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1063982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3080036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3617844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1757507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2412363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20</a:t>
            </a:fld>
            <a:endParaRPr lang="es-ES" noProof="0" dirty="0"/>
          </a:p>
        </p:txBody>
      </p:sp>
    </p:spTree>
    <p:extLst>
      <p:ext uri="{BB962C8B-B14F-4D97-AF65-F5344CB8AC3E}">
        <p14:creationId xmlns:p14="http://schemas.microsoft.com/office/powerpoint/2010/main" val="407234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21</a:t>
            </a:fld>
            <a:endParaRPr lang="es-ES" noProof="0" dirty="0"/>
          </a:p>
        </p:txBody>
      </p:sp>
    </p:spTree>
    <p:extLst>
      <p:ext uri="{BB962C8B-B14F-4D97-AF65-F5344CB8AC3E}">
        <p14:creationId xmlns:p14="http://schemas.microsoft.com/office/powerpoint/2010/main" val="3882249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22</a:t>
            </a:fld>
            <a:endParaRPr lang="es-ES" noProof="0" dirty="0"/>
          </a:p>
        </p:txBody>
      </p:sp>
    </p:spTree>
    <p:extLst>
      <p:ext uri="{BB962C8B-B14F-4D97-AF65-F5344CB8AC3E}">
        <p14:creationId xmlns:p14="http://schemas.microsoft.com/office/powerpoint/2010/main" val="3512372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23</a:t>
            </a:fld>
            <a:endParaRPr lang="es-ES" noProof="0" dirty="0"/>
          </a:p>
        </p:txBody>
      </p:sp>
    </p:spTree>
    <p:extLst>
      <p:ext uri="{BB962C8B-B14F-4D97-AF65-F5344CB8AC3E}">
        <p14:creationId xmlns:p14="http://schemas.microsoft.com/office/powerpoint/2010/main" val="3191367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24</a:t>
            </a:fld>
            <a:endParaRPr lang="es-ES" noProof="0" dirty="0"/>
          </a:p>
        </p:txBody>
      </p:sp>
    </p:spTree>
    <p:extLst>
      <p:ext uri="{BB962C8B-B14F-4D97-AF65-F5344CB8AC3E}">
        <p14:creationId xmlns:p14="http://schemas.microsoft.com/office/powerpoint/2010/main" val="3779452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25</a:t>
            </a:fld>
            <a:endParaRPr lang="es-ES" noProof="0" dirty="0"/>
          </a:p>
        </p:txBody>
      </p:sp>
    </p:spTree>
    <p:extLst>
      <p:ext uri="{BB962C8B-B14F-4D97-AF65-F5344CB8AC3E}">
        <p14:creationId xmlns:p14="http://schemas.microsoft.com/office/powerpoint/2010/main" val="2555470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26</a:t>
            </a:fld>
            <a:endParaRPr lang="es-ES" noProof="0" dirty="0"/>
          </a:p>
        </p:txBody>
      </p:sp>
    </p:spTree>
    <p:extLst>
      <p:ext uri="{BB962C8B-B14F-4D97-AF65-F5344CB8AC3E}">
        <p14:creationId xmlns:p14="http://schemas.microsoft.com/office/powerpoint/2010/main" val="2575059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27</a:t>
            </a:fld>
            <a:endParaRPr lang="es-ES" noProof="0" dirty="0"/>
          </a:p>
        </p:txBody>
      </p:sp>
    </p:spTree>
    <p:extLst>
      <p:ext uri="{BB962C8B-B14F-4D97-AF65-F5344CB8AC3E}">
        <p14:creationId xmlns:p14="http://schemas.microsoft.com/office/powerpoint/2010/main" val="3731085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28</a:t>
            </a:fld>
            <a:endParaRPr lang="es-ES" noProof="0" dirty="0"/>
          </a:p>
        </p:txBody>
      </p:sp>
    </p:spTree>
    <p:extLst>
      <p:ext uri="{BB962C8B-B14F-4D97-AF65-F5344CB8AC3E}">
        <p14:creationId xmlns:p14="http://schemas.microsoft.com/office/powerpoint/2010/main" val="2144708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29</a:t>
            </a:fld>
            <a:endParaRPr lang="es-ES" noProof="0" dirty="0"/>
          </a:p>
        </p:txBody>
      </p:sp>
    </p:spTree>
    <p:extLst>
      <p:ext uri="{BB962C8B-B14F-4D97-AF65-F5344CB8AC3E}">
        <p14:creationId xmlns:p14="http://schemas.microsoft.com/office/powerpoint/2010/main" val="3403639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960693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30</a:t>
            </a:fld>
            <a:endParaRPr lang="es-ES" noProof="0" dirty="0"/>
          </a:p>
        </p:txBody>
      </p:sp>
    </p:spTree>
    <p:extLst>
      <p:ext uri="{BB962C8B-B14F-4D97-AF65-F5344CB8AC3E}">
        <p14:creationId xmlns:p14="http://schemas.microsoft.com/office/powerpoint/2010/main" val="197577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31</a:t>
            </a:fld>
            <a:endParaRPr lang="es-ES" noProof="0" dirty="0"/>
          </a:p>
        </p:txBody>
      </p:sp>
    </p:spTree>
    <p:extLst>
      <p:ext uri="{BB962C8B-B14F-4D97-AF65-F5344CB8AC3E}">
        <p14:creationId xmlns:p14="http://schemas.microsoft.com/office/powerpoint/2010/main" val="2459824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32</a:t>
            </a:fld>
            <a:endParaRPr lang="es-ES" noProof="0" dirty="0"/>
          </a:p>
        </p:txBody>
      </p:sp>
    </p:spTree>
    <p:extLst>
      <p:ext uri="{BB962C8B-B14F-4D97-AF65-F5344CB8AC3E}">
        <p14:creationId xmlns:p14="http://schemas.microsoft.com/office/powerpoint/2010/main" val="2221347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33</a:t>
            </a:fld>
            <a:endParaRPr lang="es-ES" noProof="0" dirty="0"/>
          </a:p>
        </p:txBody>
      </p:sp>
    </p:spTree>
    <p:extLst>
      <p:ext uri="{BB962C8B-B14F-4D97-AF65-F5344CB8AC3E}">
        <p14:creationId xmlns:p14="http://schemas.microsoft.com/office/powerpoint/2010/main" val="4031821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34</a:t>
            </a:fld>
            <a:endParaRPr lang="es-ES" noProof="0" dirty="0"/>
          </a:p>
        </p:txBody>
      </p:sp>
    </p:spTree>
    <p:extLst>
      <p:ext uri="{BB962C8B-B14F-4D97-AF65-F5344CB8AC3E}">
        <p14:creationId xmlns:p14="http://schemas.microsoft.com/office/powerpoint/2010/main" val="40517804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35</a:t>
            </a:fld>
            <a:endParaRPr lang="es-ES" noProof="0" dirty="0"/>
          </a:p>
        </p:txBody>
      </p:sp>
    </p:spTree>
    <p:extLst>
      <p:ext uri="{BB962C8B-B14F-4D97-AF65-F5344CB8AC3E}">
        <p14:creationId xmlns:p14="http://schemas.microsoft.com/office/powerpoint/2010/main" val="2641391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36</a:t>
            </a:fld>
            <a:endParaRPr lang="es-ES" noProof="0" dirty="0"/>
          </a:p>
        </p:txBody>
      </p:sp>
    </p:spTree>
    <p:extLst>
      <p:ext uri="{BB962C8B-B14F-4D97-AF65-F5344CB8AC3E}">
        <p14:creationId xmlns:p14="http://schemas.microsoft.com/office/powerpoint/2010/main" val="3381907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173423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273275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98046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646608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240303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330981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08/02/2023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08/02/2023</a:t>
            </a:fld>
            <a:endParaRPr lang="es-ES" noProof="0" dirty="0"/>
          </a:p>
        </p:txBody>
      </p:sp>
      <p:sp>
        <p:nvSpPr>
          <p:cNvPr id="4" name="Footer Placeholder 3"/>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08/02/2023</a:t>
            </a:fld>
            <a:endParaRPr lang="es-ES" noProof="0" dirty="0"/>
          </a:p>
        </p:txBody>
      </p:sp>
      <p:sp>
        <p:nvSpPr>
          <p:cNvPr id="3" name="Footer Placeholder 2"/>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08/02/2023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08/02/2023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08/02/2023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08/02/2023</a:t>
            </a:fld>
            <a:endParaRPr lang="es-ES" noProof="0" dirty="0"/>
          </a:p>
        </p:txBody>
      </p:sp>
      <p:sp>
        <p:nvSpPr>
          <p:cNvPr id="5" name="Footer Placeholder 4"/>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08/02/2023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08/02/2023</a:t>
            </a:fld>
            <a:endParaRPr lang="es-ES" noProof="0" dirty="0"/>
          </a:p>
        </p:txBody>
      </p:sp>
      <p:sp>
        <p:nvSpPr>
          <p:cNvPr id="6" name="Footer Placeholder 5"/>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08/02/2023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08/02/2023</a:t>
            </a:fld>
            <a:endParaRPr lang="es-ES" noProof="0" dirty="0"/>
          </a:p>
        </p:txBody>
      </p:sp>
      <p:sp>
        <p:nvSpPr>
          <p:cNvPr id="8" name="Footer Placeholder 7"/>
          <p:cNvSpPr>
            <a:spLocks noGrp="1"/>
          </p:cNvSpPr>
          <p:nvPr>
            <p:ph type="ftr" sz="quarter" idx="11"/>
          </p:nvPr>
        </p:nvSpPr>
        <p:spPr/>
        <p:txBody>
          <a:bodyPr/>
          <a:lstStyle/>
          <a:p>
            <a:pPr rtl="0"/>
            <a:r>
              <a:rPr lang="es-CO" noProof="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08/02/2023</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FE5A-2FB8-AE9F-1D0D-204792F34E4D}"/>
              </a:ext>
            </a:extLst>
          </p:cNvPr>
          <p:cNvSpPr>
            <a:spLocks noGrp="1"/>
          </p:cNvSpPr>
          <p:nvPr>
            <p:ph type="title"/>
          </p:nvPr>
        </p:nvSpPr>
        <p:spPr>
          <a:xfrm>
            <a:off x="2440634" y="2868771"/>
            <a:ext cx="7310731" cy="1120458"/>
          </a:xfrm>
        </p:spPr>
        <p:txBody>
          <a:bodyPr anchor="t" anchorCtr="0">
            <a:noAutofit/>
          </a:bodyPr>
          <a:lstStyle/>
          <a:p>
            <a:pPr algn="ctr"/>
            <a:r>
              <a:rPr lang="es-CO" sz="3600" dirty="0">
                <a:effectLst/>
                <a:latin typeface="Segoe UI" panose="020B0502040204020203" pitchFamily="34" charset="0"/>
                <a:ea typeface="Calibri" panose="020F0502020204030204" pitchFamily="34" charset="0"/>
                <a:cs typeface="Segoe UI" panose="020B0502040204020203" pitchFamily="34" charset="0"/>
              </a:rPr>
              <a:t>Identificación y procesamiento de </a:t>
            </a:r>
            <a:r>
              <a:rPr lang="es-CO" sz="3600" b="1" dirty="0">
                <a:effectLst/>
                <a:latin typeface="Segoe UI" panose="020B0502040204020203" pitchFamily="34" charset="0"/>
                <a:ea typeface="Calibri" panose="020F0502020204030204" pitchFamily="34" charset="0"/>
                <a:cs typeface="Segoe UI" panose="020B0502040204020203" pitchFamily="34" charset="0"/>
              </a:rPr>
              <a:t>datos atípicos </a:t>
            </a:r>
            <a:r>
              <a:rPr lang="es-CO" sz="3600" dirty="0">
                <a:effectLst/>
                <a:latin typeface="Segoe UI" panose="020B0502040204020203" pitchFamily="34" charset="0"/>
                <a:ea typeface="Calibri" panose="020F0502020204030204" pitchFamily="34" charset="0"/>
                <a:cs typeface="Segoe UI" panose="020B0502040204020203" pitchFamily="34" charset="0"/>
              </a:rPr>
              <a:t>- </a:t>
            </a:r>
            <a:r>
              <a:rPr lang="es-CO" sz="3600" b="1" dirty="0" err="1">
                <a:effectLst/>
                <a:latin typeface="Segoe UI" panose="020B0502040204020203" pitchFamily="34" charset="0"/>
                <a:ea typeface="Calibri" panose="020F0502020204030204" pitchFamily="34" charset="0"/>
                <a:cs typeface="Segoe UI" panose="020B0502040204020203" pitchFamily="34" charset="0"/>
              </a:rPr>
              <a:t>Outliers</a:t>
            </a:r>
            <a:endParaRPr lang="en-US" sz="3600" b="1" dirty="0">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1DB9E084-28B8-DC3F-A193-7DE7F45A04E2}"/>
              </a:ext>
            </a:extLst>
          </p:cNvPr>
          <p:cNvSpPr txBox="1">
            <a:spLocks/>
          </p:cNvSpPr>
          <p:nvPr/>
        </p:nvSpPr>
        <p:spPr>
          <a:xfrm>
            <a:off x="0" y="6410961"/>
            <a:ext cx="12192000" cy="447039"/>
          </a:xfrm>
          <a:prstGeom prst="rect">
            <a:avLst/>
          </a:prstGeom>
        </p:spPr>
        <p:txBody>
          <a:bodyPr vert="horz" lIns="91440" tIns="45720" rIns="91440" bIns="45720" rtlCol="0" anchor="ctr"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r"/>
            <a:r>
              <a:rPr lang="en-US" sz="2000" dirty="0">
                <a:solidFill>
                  <a:schemeClr val="bg1">
                    <a:lumMod val="25000"/>
                  </a:schemeClr>
                </a:solidFill>
                <a:latin typeface="+mn-lt"/>
                <a:ea typeface="Segoe UI Black" panose="020B0A02040204020203" pitchFamily="34" charset="0"/>
                <a:cs typeface="Segoe UI" panose="020B0502040204020203" pitchFamily="34" charset="0"/>
              </a:rPr>
              <a:t>github.com/rcfdtools/R.LTWB</a:t>
            </a:r>
            <a:endParaRPr lang="es-CO" sz="2000" dirty="0">
              <a:solidFill>
                <a:schemeClr val="bg1">
                  <a:lumMod val="25000"/>
                </a:schemeClr>
              </a:solidFill>
              <a:latin typeface="+mn-lt"/>
            </a:endParaRPr>
          </a:p>
        </p:txBody>
      </p:sp>
      <p:pic>
        <p:nvPicPr>
          <p:cNvPr id="6" name="Graphic 5">
            <a:extLst>
              <a:ext uri="{FF2B5EF4-FFF2-40B4-BE49-F238E27FC236}">
                <a16:creationId xmlns:a16="http://schemas.microsoft.com/office/drawing/2014/main" id="{2AD67B17-5A76-A6EC-F317-9014601168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000" y="270000"/>
            <a:ext cx="1800000" cy="618504"/>
          </a:xfrm>
          <a:prstGeom prst="rect">
            <a:avLst/>
          </a:prstGeom>
        </p:spPr>
      </p:pic>
    </p:spTree>
    <p:extLst>
      <p:ext uri="{BB962C8B-B14F-4D97-AF65-F5344CB8AC3E}">
        <p14:creationId xmlns:p14="http://schemas.microsoft.com/office/powerpoint/2010/main" val="3896129441"/>
      </p:ext>
    </p:extLst>
  </p:cSld>
  <p:clrMapOvr>
    <a:masterClrMapping/>
  </p:clrMapOvr>
  <mc:AlternateContent xmlns:mc="http://schemas.openxmlformats.org/markup-compatibility/2006">
    <mc:Choice xmlns:p14="http://schemas.microsoft.com/office/powerpoint/2010/main" Requires="p14">
      <p:transition spd="med" p14:dur="700" advTm="5653">
        <p:fade/>
      </p:transition>
    </mc:Choice>
    <mc:Fallback>
      <p:transition spd="med" advTm="565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502400" y="887141"/>
            <a:ext cx="9187200" cy="5083717"/>
          </a:xfrm>
        </p:spPr>
        <p:txBody>
          <a:bodyPr anchor="t" anchorCtr="0">
            <a:noAutofit/>
          </a:bodyPr>
          <a:lstStyle/>
          <a:p>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Definición manual del límite de exclusión </a:t>
            </a:r>
            <a:r>
              <a:rPr lang="es-CO" sz="2400" i="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zscore_threshold</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en el método de exclusión por núcleo estándar.</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Análisis masivo de estaciones por parámetro hidro-climatológico con estadísticos, parámetros de evaluación y gráficas con marcado de atípicos.</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Generación de reportes detallados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Markdown</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por cada parámetro hidro-climatológico evaluado.</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 cada método y cada parámetro hidro-climatológico analizado, crea las siguientes tablas: datos atípicos identificados, datos de entrada sin datos atípicos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drop</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datos de entrada con datos atípicos reemplazados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cap</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datos de entrada con datos atípicos imputados (impute).</a:t>
            </a:r>
          </a:p>
        </p:txBody>
      </p:sp>
      <p:pic>
        <p:nvPicPr>
          <p:cNvPr id="3" name="Graphic 2" descr="Rocket outline">
            <a:extLst>
              <a:ext uri="{FF2B5EF4-FFF2-40B4-BE49-F238E27FC236}">
                <a16:creationId xmlns:a16="http://schemas.microsoft.com/office/drawing/2014/main" id="{498B05D1-0285-FD0B-0B3F-435197197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811540"/>
            <a:ext cx="540000" cy="540000"/>
          </a:xfrm>
          <a:prstGeom prst="rect">
            <a:avLst/>
          </a:prstGeom>
        </p:spPr>
      </p:pic>
      <p:pic>
        <p:nvPicPr>
          <p:cNvPr id="4" name="Graphic 3" descr="Rocket outline">
            <a:extLst>
              <a:ext uri="{FF2B5EF4-FFF2-40B4-BE49-F238E27FC236}">
                <a16:creationId xmlns:a16="http://schemas.microsoft.com/office/drawing/2014/main" id="{0C88C0CF-6704-4D87-BEF7-A4DDB3C82C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1809983"/>
            <a:ext cx="540000" cy="540000"/>
          </a:xfrm>
          <a:prstGeom prst="rect">
            <a:avLst/>
          </a:prstGeom>
        </p:spPr>
      </p:pic>
      <p:pic>
        <p:nvPicPr>
          <p:cNvPr id="5" name="Graphic 4" descr="Rocket outline">
            <a:extLst>
              <a:ext uri="{FF2B5EF4-FFF2-40B4-BE49-F238E27FC236}">
                <a16:creationId xmlns:a16="http://schemas.microsoft.com/office/drawing/2014/main" id="{13815B9B-764C-335A-CF25-5CA63860CA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3141535"/>
            <a:ext cx="540000" cy="540000"/>
          </a:xfrm>
          <a:prstGeom prst="rect">
            <a:avLst/>
          </a:prstGeom>
        </p:spPr>
      </p:pic>
      <p:pic>
        <p:nvPicPr>
          <p:cNvPr id="6" name="Graphic 5" descr="Rocket outline">
            <a:extLst>
              <a:ext uri="{FF2B5EF4-FFF2-40B4-BE49-F238E27FC236}">
                <a16:creationId xmlns:a16="http://schemas.microsoft.com/office/drawing/2014/main" id="{7CE98CD2-97C1-F18A-2487-65F632A337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4132135"/>
            <a:ext cx="540000" cy="540000"/>
          </a:xfrm>
          <a:prstGeom prst="rect">
            <a:avLst/>
          </a:prstGeom>
        </p:spPr>
      </p:pic>
    </p:spTree>
    <p:extLst>
      <p:ext uri="{BB962C8B-B14F-4D97-AF65-F5344CB8AC3E}">
        <p14:creationId xmlns:p14="http://schemas.microsoft.com/office/powerpoint/2010/main" val="3376489123"/>
      </p:ext>
    </p:extLst>
  </p:cSld>
  <p:clrMapOvr>
    <a:masterClrMapping/>
  </p:clrMapOvr>
  <mc:AlternateContent xmlns:mc="http://schemas.openxmlformats.org/markup-compatibility/2006">
    <mc:Choice xmlns:p14="http://schemas.microsoft.com/office/powerpoint/2010/main" Requires="p14">
      <p:transition spd="med" p14:dur="700" advTm="31077">
        <p:fade/>
      </p:transition>
    </mc:Choice>
    <mc:Fallback>
      <p:transition spd="med" advTm="31077">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B119FD-38D8-4CCA-8533-63D0B3DA86B0}"/>
              </a:ext>
            </a:extLst>
          </p:cNvPr>
          <p:cNvPicPr>
            <a:picLocks noChangeAspect="1"/>
          </p:cNvPicPr>
          <p:nvPr/>
        </p:nvPicPr>
        <p:blipFill>
          <a:blip r:embed="rId3"/>
          <a:stretch>
            <a:fillRect/>
          </a:stretch>
        </p:blipFill>
        <p:spPr>
          <a:xfrm>
            <a:off x="1750535" y="107576"/>
            <a:ext cx="8690930" cy="6642847"/>
          </a:xfrm>
          <a:prstGeom prst="rect">
            <a:avLst/>
          </a:prstGeom>
        </p:spPr>
      </p:pic>
    </p:spTree>
    <p:extLst>
      <p:ext uri="{BB962C8B-B14F-4D97-AF65-F5344CB8AC3E}">
        <p14:creationId xmlns:p14="http://schemas.microsoft.com/office/powerpoint/2010/main" val="1166810101"/>
      </p:ext>
    </p:extLst>
  </p:cSld>
  <p:clrMapOvr>
    <a:masterClrMapping/>
  </p:clrMapOvr>
  <mc:AlternateContent xmlns:mc="http://schemas.openxmlformats.org/markup-compatibility/2006">
    <mc:Choice xmlns:p14="http://schemas.microsoft.com/office/powerpoint/2010/main" Requires="p14">
      <p:transition spd="med" p14:dur="700" advTm="16938">
        <p:fade/>
      </p:transition>
    </mc:Choice>
    <mc:Fallback>
      <p:transition spd="med" advTm="16938">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LTWB">
            <a:extLst>
              <a:ext uri="{FF2B5EF4-FFF2-40B4-BE49-F238E27FC236}">
                <a16:creationId xmlns:a16="http://schemas.microsoft.com/office/drawing/2014/main" id="{A62E2C2A-2F5E-BCB7-2FA8-2C9481408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585788"/>
            <a:ext cx="11001375"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25280"/>
      </p:ext>
    </p:extLst>
  </p:cSld>
  <p:clrMapOvr>
    <a:masterClrMapping/>
  </p:clrMapOvr>
  <mc:AlternateContent xmlns:mc="http://schemas.openxmlformats.org/markup-compatibility/2006">
    <mc:Choice xmlns:p14="http://schemas.microsoft.com/office/powerpoint/2010/main" Requires="p14">
      <p:transition spd="med" p14:dur="700" advTm="17572">
        <p:fade/>
      </p:transition>
    </mc:Choice>
    <mc:Fallback>
      <p:transition spd="med" advTm="1757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LTWB">
            <a:extLst>
              <a:ext uri="{FF2B5EF4-FFF2-40B4-BE49-F238E27FC236}">
                <a16:creationId xmlns:a16="http://schemas.microsoft.com/office/drawing/2014/main" id="{53F15A43-ABB3-D2A4-3217-C91649209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05" y="432267"/>
            <a:ext cx="11949590" cy="5993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LTWB">
            <a:extLst>
              <a:ext uri="{FF2B5EF4-FFF2-40B4-BE49-F238E27FC236}">
                <a16:creationId xmlns:a16="http://schemas.microsoft.com/office/drawing/2014/main" id="{A46898FA-17FA-0D66-2AD2-19C88DC4B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8566" y="4086505"/>
            <a:ext cx="7267575" cy="21812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5B03DB0-0000-4D5D-73E3-B573912FD3A9}"/>
              </a:ext>
            </a:extLst>
          </p:cNvPr>
          <p:cNvSpPr/>
          <p:nvPr/>
        </p:nvSpPr>
        <p:spPr>
          <a:xfrm>
            <a:off x="2474259" y="725542"/>
            <a:ext cx="3872753" cy="289711"/>
          </a:xfrm>
          <a:prstGeom prst="roundRect">
            <a:avLst/>
          </a:prstGeom>
          <a:noFill/>
          <a:ln w="28575">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Rectangle: Rounded Corners 2">
            <a:extLst>
              <a:ext uri="{FF2B5EF4-FFF2-40B4-BE49-F238E27FC236}">
                <a16:creationId xmlns:a16="http://schemas.microsoft.com/office/drawing/2014/main" id="{D125B9D7-DC46-0DD2-9B58-0841F038A93B}"/>
              </a:ext>
            </a:extLst>
          </p:cNvPr>
          <p:cNvSpPr/>
          <p:nvPr/>
        </p:nvSpPr>
        <p:spPr>
          <a:xfrm>
            <a:off x="4658566" y="5002905"/>
            <a:ext cx="3633787" cy="1129553"/>
          </a:xfrm>
          <a:prstGeom prst="roundRect">
            <a:avLst/>
          </a:prstGeom>
          <a:noFill/>
          <a:ln w="28575">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12162986"/>
      </p:ext>
    </p:extLst>
  </p:cSld>
  <p:clrMapOvr>
    <a:masterClrMapping/>
  </p:clrMapOvr>
  <mc:AlternateContent xmlns:mc="http://schemas.openxmlformats.org/markup-compatibility/2006">
    <mc:Choice xmlns:p14="http://schemas.microsoft.com/office/powerpoint/2010/main" Requires="p14">
      <p:transition spd="med" p14:dur="700" advTm="5554">
        <p:fade/>
      </p:transition>
    </mc:Choice>
    <mc:Fallback>
      <p:transition spd="med" advTm="5554">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LTWB">
            <a:extLst>
              <a:ext uri="{FF2B5EF4-FFF2-40B4-BE49-F238E27FC236}">
                <a16:creationId xmlns:a16="http://schemas.microsoft.com/office/drawing/2014/main" id="{E122EE3E-A5ED-877B-37BF-CAA3B102C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550" y="0"/>
            <a:ext cx="8216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562406"/>
      </p:ext>
    </p:extLst>
  </p:cSld>
  <p:clrMapOvr>
    <a:masterClrMapping/>
  </p:clrMapOvr>
  <mc:AlternateContent xmlns:mc="http://schemas.openxmlformats.org/markup-compatibility/2006">
    <mc:Choice xmlns:p14="http://schemas.microsoft.com/office/powerpoint/2010/main" Requires="p14">
      <p:transition spd="med" p14:dur="700" advTm="3490">
        <p:fade/>
      </p:transition>
    </mc:Choice>
    <mc:Fallback>
      <p:transition spd="med" advTm="349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LTWB">
            <a:extLst>
              <a:ext uri="{FF2B5EF4-FFF2-40B4-BE49-F238E27FC236}">
                <a16:creationId xmlns:a16="http://schemas.microsoft.com/office/drawing/2014/main" id="{7523B46B-512D-7334-8F1B-30E16517F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7825"/>
            <a:ext cx="12192000" cy="61007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LTWB">
            <a:extLst>
              <a:ext uri="{FF2B5EF4-FFF2-40B4-BE49-F238E27FC236}">
                <a16:creationId xmlns:a16="http://schemas.microsoft.com/office/drawing/2014/main" id="{42CE1814-CD2F-D2CC-132A-E10B2D1FB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7082" y="1801906"/>
            <a:ext cx="6724481" cy="4523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058477"/>
      </p:ext>
    </p:extLst>
  </p:cSld>
  <p:clrMapOvr>
    <a:masterClrMapping/>
  </p:clrMapOvr>
  <mc:AlternateContent xmlns:mc="http://schemas.openxmlformats.org/markup-compatibility/2006">
    <mc:Choice xmlns:p14="http://schemas.microsoft.com/office/powerpoint/2010/main" Requires="p14">
      <p:transition spd="med" p14:dur="700" advTm="2490">
        <p:fade/>
      </p:transition>
    </mc:Choice>
    <mc:Fallback>
      <p:transition spd="med" advTm="249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R.LTWB">
            <a:extLst>
              <a:ext uri="{FF2B5EF4-FFF2-40B4-BE49-F238E27FC236}">
                <a16:creationId xmlns:a16="http://schemas.microsoft.com/office/drawing/2014/main" id="{BE1D187E-B9EB-4BB4-F9FC-CAAFCD61D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6" y="131950"/>
            <a:ext cx="8700549" cy="65941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LTWB">
            <a:extLst>
              <a:ext uri="{FF2B5EF4-FFF2-40B4-BE49-F238E27FC236}">
                <a16:creationId xmlns:a16="http://schemas.microsoft.com/office/drawing/2014/main" id="{C8C2C786-5E0E-2F9B-238A-887D6347B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5740" y="1786185"/>
            <a:ext cx="7147672" cy="4807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76777"/>
      </p:ext>
    </p:extLst>
  </p:cSld>
  <p:clrMapOvr>
    <a:masterClrMapping/>
  </p:clrMapOvr>
  <mc:AlternateContent xmlns:mc="http://schemas.openxmlformats.org/markup-compatibility/2006">
    <mc:Choice xmlns:p14="http://schemas.microsoft.com/office/powerpoint/2010/main" Requires="p14">
      <p:transition spd="med" p14:dur="700" advTm="2503">
        <p:fade/>
      </p:transition>
    </mc:Choice>
    <mc:Fallback>
      <p:transition spd="med" advTm="250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LTWB">
            <a:extLst>
              <a:ext uri="{FF2B5EF4-FFF2-40B4-BE49-F238E27FC236}">
                <a16:creationId xmlns:a16="http://schemas.microsoft.com/office/drawing/2014/main" id="{452108B1-21DB-3A47-C24C-2230DB1D4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35" y="109537"/>
            <a:ext cx="8759693" cy="66389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LTWB">
            <a:extLst>
              <a:ext uri="{FF2B5EF4-FFF2-40B4-BE49-F238E27FC236}">
                <a16:creationId xmlns:a16="http://schemas.microsoft.com/office/drawing/2014/main" id="{172AF925-4A5C-CA8B-7499-E4D9D1A58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9504" y="1951613"/>
            <a:ext cx="6968378" cy="468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72627"/>
      </p:ext>
    </p:extLst>
  </p:cSld>
  <p:clrMapOvr>
    <a:masterClrMapping/>
  </p:clrMapOvr>
  <mc:AlternateContent xmlns:mc="http://schemas.openxmlformats.org/markup-compatibility/2006">
    <mc:Choice xmlns:p14="http://schemas.microsoft.com/office/powerpoint/2010/main" Requires="p14">
      <p:transition spd="med" p14:dur="700" advTm="2212">
        <p:fade/>
      </p:transition>
    </mc:Choice>
    <mc:Fallback>
      <p:transition spd="med" advTm="2212">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LTWB">
            <a:extLst>
              <a:ext uri="{FF2B5EF4-FFF2-40B4-BE49-F238E27FC236}">
                <a16:creationId xmlns:a16="http://schemas.microsoft.com/office/drawing/2014/main" id="{7ACA9B0B-43F2-53E6-D3D0-B211FF2D8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870" y="177677"/>
            <a:ext cx="8570259" cy="650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130350"/>
      </p:ext>
    </p:extLst>
  </p:cSld>
  <p:clrMapOvr>
    <a:masterClrMapping/>
  </p:clrMapOvr>
  <mc:AlternateContent xmlns:mc="http://schemas.openxmlformats.org/markup-compatibility/2006">
    <mc:Choice xmlns:p14="http://schemas.microsoft.com/office/powerpoint/2010/main" Requires="p14">
      <p:transition spd="med" p14:dur="700" advTm="8873">
        <p:fade/>
      </p:transition>
    </mc:Choice>
    <mc:Fallback>
      <p:transition spd="med" advTm="8873">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649485" y="2532866"/>
            <a:ext cx="10893030" cy="1792268"/>
          </a:xfrm>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Durante el proceso de ejecución del script, se generan automáticamente un reporte científico integrado de resultados en formato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Markdown</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para los datos de precipitación, con el nombre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D:\R.LTWB\.datasets\IDEAM_Outlier\ Outlier_IQR_Pivot_PTPM_TT_M.csv.md</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que contiene los resultados mostrados en pantalla.</a:t>
            </a:r>
          </a:p>
        </p:txBody>
      </p:sp>
    </p:spTree>
    <p:extLst>
      <p:ext uri="{BB962C8B-B14F-4D97-AF65-F5344CB8AC3E}">
        <p14:creationId xmlns:p14="http://schemas.microsoft.com/office/powerpoint/2010/main" val="1777715288"/>
      </p:ext>
    </p:extLst>
  </p:cSld>
  <p:clrMapOvr>
    <a:masterClrMapping/>
  </p:clrMapOvr>
  <mc:AlternateContent xmlns:mc="http://schemas.openxmlformats.org/markup-compatibility/2006">
    <mc:Choice xmlns:p14="http://schemas.microsoft.com/office/powerpoint/2010/main" Requires="p14">
      <p:transition spd="med" p14:dur="700" advTm="8578">
        <p:fade/>
      </p:transition>
    </mc:Choice>
    <mc:Fallback>
      <p:transition spd="med" advTm="857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615875" y="2686390"/>
            <a:ext cx="8960249" cy="1485220"/>
          </a:xfrm>
        </p:spPr>
        <p:txBody>
          <a:bodyPr anchor="t" anchorCtr="0">
            <a:noAutofit/>
          </a:bodyPr>
          <a:lstStyle/>
          <a:p>
            <a:pPr algn="ctr"/>
            <a:r>
              <a:rPr lang="es-CO" sz="2400" b="1" dirty="0">
                <a:effectLst/>
                <a:latin typeface="Segoe UI" panose="020B0502040204020203" pitchFamily="34" charset="0"/>
                <a:ea typeface="Calibri" panose="020F0502020204030204" pitchFamily="34" charset="0"/>
                <a:cs typeface="Segoe UI" panose="020B0502040204020203" pitchFamily="34" charset="0"/>
              </a:rPr>
              <a:t>En esta actividad </a:t>
            </a:r>
            <a:r>
              <a:rPr lang="es-CO" sz="2400" dirty="0">
                <a:effectLst/>
                <a:latin typeface="Segoe UI" panose="020B0502040204020203" pitchFamily="34" charset="0"/>
                <a:ea typeface="Calibri" panose="020F0502020204030204" pitchFamily="34" charset="0"/>
                <a:cs typeface="Segoe UI" panose="020B0502040204020203" pitchFamily="34" charset="0"/>
              </a:rPr>
              <a:t>se obtienen los estadísticos característicos de cada parámetro </a:t>
            </a:r>
            <a:r>
              <a:rPr lang="es-CO" sz="2400" dirty="0" err="1">
                <a:effectLst/>
                <a:latin typeface="Segoe UI" panose="020B0502040204020203" pitchFamily="34" charset="0"/>
                <a:ea typeface="Calibri" panose="020F0502020204030204" pitchFamily="34" charset="0"/>
                <a:cs typeface="Segoe UI" panose="020B0502040204020203" pitchFamily="34" charset="0"/>
              </a:rPr>
              <a:t>hidroclimatológico</a:t>
            </a:r>
            <a:r>
              <a:rPr lang="es-CO" sz="2400" dirty="0">
                <a:effectLst/>
                <a:latin typeface="Segoe UI" panose="020B0502040204020203" pitchFamily="34" charset="0"/>
                <a:ea typeface="Calibri" panose="020F0502020204030204" pitchFamily="34" charset="0"/>
                <a:cs typeface="Segoe UI" panose="020B0502040204020203" pitchFamily="34" charset="0"/>
              </a:rPr>
              <a:t> en cada estación, y </a:t>
            </a:r>
            <a:r>
              <a:rPr lang="es-CO" sz="2400" b="1" dirty="0">
                <a:effectLst/>
                <a:latin typeface="Segoe UI" panose="020B0502040204020203" pitchFamily="34" charset="0"/>
                <a:ea typeface="Calibri" panose="020F0502020204030204" pitchFamily="34" charset="0"/>
                <a:cs typeface="Segoe UI" panose="020B0502040204020203" pitchFamily="34" charset="0"/>
              </a:rPr>
              <a:t>se identifican, excluyen y completan los valores atípicos</a:t>
            </a:r>
            <a:r>
              <a:rPr lang="es-CO" sz="2400" dirty="0">
                <a:effectLst/>
                <a:latin typeface="Segoe UI" panose="020B0502040204020203" pitchFamily="34" charset="0"/>
                <a:ea typeface="Calibri" panose="020F0502020204030204" pitchFamily="34" charset="0"/>
                <a:cs typeface="Segoe UI" panose="020B0502040204020203" pitchFamily="34" charset="0"/>
              </a:rPr>
              <a:t>, a través de métodos estadísticos.</a:t>
            </a:r>
          </a:p>
        </p:txBody>
      </p:sp>
    </p:spTree>
    <p:extLst>
      <p:ext uri="{BB962C8B-B14F-4D97-AF65-F5344CB8AC3E}">
        <p14:creationId xmlns:p14="http://schemas.microsoft.com/office/powerpoint/2010/main" val="1058563509"/>
      </p:ext>
    </p:extLst>
  </p:cSld>
  <p:clrMapOvr>
    <a:masterClrMapping/>
  </p:clrMapOvr>
  <mc:AlternateContent xmlns:mc="http://schemas.openxmlformats.org/markup-compatibility/2006">
    <mc:Choice xmlns:p14="http://schemas.microsoft.com/office/powerpoint/2010/main" Requires="p14">
      <p:transition spd="med" p14:dur="700" advTm="8802">
        <p:fade/>
      </p:transition>
    </mc:Choice>
    <mc:Fallback>
      <p:transition spd="med" advTm="8802">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3C74EC-4A9A-4C40-123C-06AED7CA8EC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86165264"/>
      </p:ext>
    </p:extLst>
  </p:cSld>
  <p:clrMapOvr>
    <a:masterClrMapping/>
  </p:clrMapOvr>
  <mc:AlternateContent xmlns:mc="http://schemas.openxmlformats.org/markup-compatibility/2006">
    <mc:Choice xmlns:p14="http://schemas.microsoft.com/office/powerpoint/2010/main" Requires="p14">
      <p:transition spd="med" p14:dur="700" advTm="7222">
        <p:fade/>
      </p:transition>
    </mc:Choice>
    <mc:Fallback>
      <p:transition spd="med" advTm="7222">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48843-5089-1EB2-5AD9-69EE1605BB5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3777125"/>
      </p:ext>
    </p:extLst>
  </p:cSld>
  <p:clrMapOvr>
    <a:masterClrMapping/>
  </p:clrMapOvr>
  <mc:AlternateContent xmlns:mc="http://schemas.openxmlformats.org/markup-compatibility/2006">
    <mc:Choice xmlns:p14="http://schemas.microsoft.com/office/powerpoint/2010/main" Requires="p14">
      <p:transition spd="med" p14:dur="700" advTm="4322">
        <p:fade/>
      </p:transition>
    </mc:Choice>
    <mc:Fallback>
      <p:transition spd="med" advTm="4322">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4B4F4-C0EE-2110-9CA7-3DE4B394155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17320947"/>
      </p:ext>
    </p:extLst>
  </p:cSld>
  <p:clrMapOvr>
    <a:masterClrMapping/>
  </p:clrMapOvr>
  <mc:AlternateContent xmlns:mc="http://schemas.openxmlformats.org/markup-compatibility/2006">
    <mc:Choice xmlns:p14="http://schemas.microsoft.com/office/powerpoint/2010/main" Requires="p14">
      <p:transition spd="med" p14:dur="700" advTm="6657">
        <p:fade/>
      </p:transition>
    </mc:Choice>
    <mc:Fallback>
      <p:transition spd="med" advTm="6657">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E564C9-B3D1-B87E-CD3B-C78DE5C2369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92934513"/>
      </p:ext>
    </p:extLst>
  </p:cSld>
  <p:clrMapOvr>
    <a:masterClrMapping/>
  </p:clrMapOvr>
  <mc:AlternateContent xmlns:mc="http://schemas.openxmlformats.org/markup-compatibility/2006">
    <mc:Choice xmlns:p14="http://schemas.microsoft.com/office/powerpoint/2010/main" Requires="p14">
      <p:transition spd="med" p14:dur="700" advTm="6549">
        <p:fade/>
      </p:transition>
    </mc:Choice>
    <mc:Fallback>
      <p:transition spd="med" advTm="6549">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3AB5C0-F088-F33B-A224-0420FF2773F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41768889"/>
      </p:ext>
    </p:extLst>
  </p:cSld>
  <p:clrMapOvr>
    <a:masterClrMapping/>
  </p:clrMapOvr>
  <mc:AlternateContent xmlns:mc="http://schemas.openxmlformats.org/markup-compatibility/2006">
    <mc:Choice xmlns:p14="http://schemas.microsoft.com/office/powerpoint/2010/main" Requires="p14">
      <p:transition spd="med" p14:dur="700" advTm="2840">
        <p:fade/>
      </p:transition>
    </mc:Choice>
    <mc:Fallback>
      <p:transition spd="med" advTm="284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3D2FF-02EC-6791-9399-A3A41B547FD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7349018"/>
      </p:ext>
    </p:extLst>
  </p:cSld>
  <p:clrMapOvr>
    <a:masterClrMapping/>
  </p:clrMapOvr>
  <mc:AlternateContent xmlns:mc="http://schemas.openxmlformats.org/markup-compatibility/2006">
    <mc:Choice xmlns:p14="http://schemas.microsoft.com/office/powerpoint/2010/main" Requires="p14">
      <p:transition spd="med" p14:dur="700" advTm="5339">
        <p:fade/>
      </p:transition>
    </mc:Choice>
    <mc:Fallback>
      <p:transition spd="med" advTm="5339">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1C274-5C56-2EEA-82FD-C1E5D185C80C}"/>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BD11FC14-4955-395C-2F91-31C097C88C67}"/>
              </a:ext>
            </a:extLst>
          </p:cNvPr>
          <p:cNvPicPr>
            <a:picLocks noChangeAspect="1"/>
          </p:cNvPicPr>
          <p:nvPr/>
        </p:nvPicPr>
        <p:blipFill>
          <a:blip r:embed="rId4"/>
          <a:stretch>
            <a:fillRect/>
          </a:stretch>
        </p:blipFill>
        <p:spPr>
          <a:xfrm>
            <a:off x="4531098" y="3825868"/>
            <a:ext cx="7176808" cy="2799891"/>
          </a:xfrm>
          <a:prstGeom prst="rect">
            <a:avLst/>
          </a:prstGeom>
        </p:spPr>
      </p:pic>
    </p:spTree>
    <p:extLst>
      <p:ext uri="{BB962C8B-B14F-4D97-AF65-F5344CB8AC3E}">
        <p14:creationId xmlns:p14="http://schemas.microsoft.com/office/powerpoint/2010/main" val="921670156"/>
      </p:ext>
    </p:extLst>
  </p:cSld>
  <p:clrMapOvr>
    <a:masterClrMapping/>
  </p:clrMapOvr>
  <mc:AlternateContent xmlns:mc="http://schemas.openxmlformats.org/markup-compatibility/2006">
    <mc:Choice xmlns:p14="http://schemas.microsoft.com/office/powerpoint/2010/main" Requires="p14">
      <p:transition spd="med" p14:dur="700" advTm="7401">
        <p:fade/>
      </p:transition>
    </mc:Choice>
    <mc:Fallback>
      <p:transition spd="med" advTm="7401">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1E7016-C619-A01B-1EA4-D6BE8C93CFE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12488932"/>
      </p:ext>
    </p:extLst>
  </p:cSld>
  <p:clrMapOvr>
    <a:masterClrMapping/>
  </p:clrMapOvr>
  <mc:AlternateContent xmlns:mc="http://schemas.openxmlformats.org/markup-compatibility/2006">
    <mc:Choice xmlns:p14="http://schemas.microsoft.com/office/powerpoint/2010/main" Requires="p14">
      <p:transition spd="med" p14:dur="700" advTm="2119">
        <p:fade/>
      </p:transition>
    </mc:Choice>
    <mc:Fallback>
      <p:transition spd="med" advTm="2119">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0C009D-C205-35F0-3C41-FE3B8907108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56896350"/>
      </p:ext>
    </p:extLst>
  </p:cSld>
  <p:clrMapOvr>
    <a:masterClrMapping/>
  </p:clrMapOvr>
  <mc:AlternateContent xmlns:mc="http://schemas.openxmlformats.org/markup-compatibility/2006">
    <mc:Choice xmlns:p14="http://schemas.microsoft.com/office/powerpoint/2010/main" Requires="p14">
      <p:transition spd="med" p14:dur="700" advTm="3200">
        <p:fade/>
      </p:transition>
    </mc:Choice>
    <mc:Fallback>
      <p:transition spd="med" advTm="32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E07A24-3931-26E8-0335-8010442020F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81479133"/>
      </p:ext>
    </p:extLst>
  </p:cSld>
  <p:clrMapOvr>
    <a:masterClrMapping/>
  </p:clrMapOvr>
  <mc:AlternateContent xmlns:mc="http://schemas.openxmlformats.org/markup-compatibility/2006">
    <mc:Choice xmlns:p14="http://schemas.microsoft.com/office/powerpoint/2010/main" Requires="p14">
      <p:transition spd="med" p14:dur="700" advTm="3489">
        <p:fade/>
      </p:transition>
    </mc:Choice>
    <mc:Fallback>
      <p:transition spd="med" advTm="348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158355" y="1038785"/>
            <a:ext cx="7875289" cy="4780429"/>
          </a:xfrm>
        </p:spPr>
        <p:txBody>
          <a:bodyPr anchor="t" anchorCtr="0">
            <a:noAutofit/>
          </a:bodyPr>
          <a:lstStyle/>
          <a:p>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Método 1 - Rango intercuartílico - IQR</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aplica para datos que no siguen una distribución normal y permite identificar valores atípicos a partir de valores que se encuentran por fuera del rango intercuartílico </a:t>
            </a:r>
            <a:r>
              <a:rPr lang="es-CO" sz="2400" b="1"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Q1</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 </a:t>
            </a:r>
            <a:r>
              <a:rPr lang="es-CO" sz="2400" b="1"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Q3</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Método 2 - Regla empírica - ER</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este método, también denominado regla 3-sigma o regla 68-5-99.7 correspondientes a una distribución normal, permite identificar valores atípicos cuyas observaciones se encuentran fuera de la banda </a:t>
            </a:r>
            <a:r>
              <a:rPr lang="el-GR" sz="2400" b="1" i="1" dirty="0">
                <a:latin typeface="Segoe UI" panose="020B0502040204020203" pitchFamily="34" charset="0"/>
              </a:rPr>
              <a:t>μ</a:t>
            </a:r>
            <a:r>
              <a:rPr lang="en-US" sz="2400" b="1" i="1" dirty="0">
                <a:latin typeface="Segoe UI" panose="020B0502040204020203" pitchFamily="34" charset="0"/>
              </a:rPr>
              <a:t> ± </a:t>
            </a:r>
            <a:r>
              <a:rPr lang="el-GR" sz="2400" b="1" i="1" dirty="0">
                <a:latin typeface="Segoe UI" panose="020B0502040204020203" pitchFamily="34" charset="0"/>
              </a:rPr>
              <a:t>Κ</a:t>
            </a:r>
            <a:r>
              <a:rPr lang="en-US" sz="2400" b="1" i="1" dirty="0">
                <a:latin typeface="Segoe UI" panose="020B0502040204020203" pitchFamily="34" charset="0"/>
              </a:rPr>
              <a:t> * </a:t>
            </a:r>
            <a:r>
              <a:rPr lang="el-GR" sz="2400" b="1" i="1" dirty="0">
                <a:latin typeface="Segoe UI" panose="020B0502040204020203" pitchFamily="34" charset="0"/>
              </a:rPr>
              <a:t>σ</a:t>
            </a:r>
            <a:r>
              <a:rPr lang="es-CO" sz="1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br>
              <a:rPr lang="es-CO" sz="1800" dirty="0">
                <a:latin typeface="MS Shell Dlg 2" panose="020B0604030504040204"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Método 3 - núcleo estándar Z-score</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este método, similar o idéntico al método 2, permite calificar cada observación a partir del valor </a:t>
            </a:r>
            <a:r>
              <a:rPr lang="es-CO" sz="2400" b="1"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Z = (  x – </a:t>
            </a:r>
            <a:r>
              <a:rPr lang="el-GR" sz="2400" b="1" i="1" dirty="0">
                <a:latin typeface="Segoe UI" panose="020B0502040204020203" pitchFamily="34" charset="0"/>
              </a:rPr>
              <a:t>μ</a:t>
            </a:r>
            <a:r>
              <a:rPr lang="en-US" sz="2400" b="1" i="1" dirty="0">
                <a:latin typeface="Segoe UI" panose="020B0502040204020203" pitchFamily="34" charset="0"/>
              </a:rPr>
              <a:t> ) / </a:t>
            </a:r>
            <a:r>
              <a:rPr lang="el-GR" sz="2400" b="1" i="1" dirty="0">
                <a:latin typeface="Segoe UI" panose="020B0502040204020203" pitchFamily="34" charset="0"/>
              </a:rPr>
              <a:t>σ</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p>
        </p:txBody>
      </p:sp>
    </p:spTree>
    <p:extLst>
      <p:ext uri="{BB962C8B-B14F-4D97-AF65-F5344CB8AC3E}">
        <p14:creationId xmlns:p14="http://schemas.microsoft.com/office/powerpoint/2010/main" val="2227675472"/>
      </p:ext>
    </p:extLst>
  </p:cSld>
  <p:clrMapOvr>
    <a:masterClrMapping/>
  </p:clrMapOvr>
  <mc:AlternateContent xmlns:mc="http://schemas.openxmlformats.org/markup-compatibility/2006">
    <mc:Choice xmlns:p14="http://schemas.microsoft.com/office/powerpoint/2010/main" Requires="p14">
      <p:transition spd="med" p14:dur="700" advTm="47034">
        <p:fade/>
      </p:transition>
    </mc:Choice>
    <mc:Fallback>
      <p:transition spd="med" advTm="47034">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F7922B-411B-84C6-EDBD-DBC8F41DF29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41756273"/>
      </p:ext>
    </p:extLst>
  </p:cSld>
  <p:clrMapOvr>
    <a:masterClrMapping/>
  </p:clrMapOvr>
  <mc:AlternateContent xmlns:mc="http://schemas.openxmlformats.org/markup-compatibility/2006">
    <mc:Choice xmlns:p14="http://schemas.microsoft.com/office/powerpoint/2010/main" Requires="p14">
      <p:transition spd="med" p14:dur="700" advTm="4692">
        <p:fade/>
      </p:transition>
    </mc:Choice>
    <mc:Fallback>
      <p:transition spd="med" advTm="4692">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51DDA2-5CD5-F4D1-81F2-070742E0BBA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77868347"/>
      </p:ext>
    </p:extLst>
  </p:cSld>
  <p:clrMapOvr>
    <a:masterClrMapping/>
  </p:clrMapOvr>
  <mc:AlternateContent xmlns:mc="http://schemas.openxmlformats.org/markup-compatibility/2006">
    <mc:Choice xmlns:p14="http://schemas.microsoft.com/office/powerpoint/2010/main" Requires="p14">
      <p:transition spd="med" p14:dur="700" advTm="12559">
        <p:fade/>
      </p:transition>
    </mc:Choice>
    <mc:Fallback>
      <p:transition spd="med" advTm="12559">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D7441-8007-2E3F-59E2-318C17709EAB}"/>
              </a:ext>
            </a:extLst>
          </p:cNvPr>
          <p:cNvPicPr>
            <a:picLocks noChangeAspect="1"/>
          </p:cNvPicPr>
          <p:nvPr/>
        </p:nvPicPr>
        <p:blipFill>
          <a:blip r:embed="rId3"/>
          <a:stretch>
            <a:fillRect/>
          </a:stretch>
        </p:blipFill>
        <p:spPr>
          <a:xfrm>
            <a:off x="1813915" y="1478037"/>
            <a:ext cx="8564170" cy="4296375"/>
          </a:xfrm>
          <a:prstGeom prst="rect">
            <a:avLst/>
          </a:prstGeom>
        </p:spPr>
      </p:pic>
      <p:sp>
        <p:nvSpPr>
          <p:cNvPr id="4" name="Title 1">
            <a:extLst>
              <a:ext uri="{FF2B5EF4-FFF2-40B4-BE49-F238E27FC236}">
                <a16:creationId xmlns:a16="http://schemas.microsoft.com/office/drawing/2014/main" id="{503FBCAD-1CC8-7BDE-24A2-8F1A70EA82D3}"/>
              </a:ext>
            </a:extLst>
          </p:cNvPr>
          <p:cNvSpPr>
            <a:spLocks noGrp="1"/>
          </p:cNvSpPr>
          <p:nvPr>
            <p:ph type="title"/>
          </p:nvPr>
        </p:nvSpPr>
        <p:spPr>
          <a:xfrm>
            <a:off x="2375418" y="879215"/>
            <a:ext cx="7441163" cy="429633"/>
          </a:xfrm>
        </p:spPr>
        <p:txBody>
          <a:bodyPr anchor="t" anchorCtr="0">
            <a:noAutofit/>
          </a:bodyPr>
          <a:lstStyle/>
          <a:p>
            <a:pPr algn="ct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Estadísticos</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característicos</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de la estación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15015020</a:t>
            </a:r>
          </a:p>
        </p:txBody>
      </p:sp>
    </p:spTree>
    <p:extLst>
      <p:ext uri="{BB962C8B-B14F-4D97-AF65-F5344CB8AC3E}">
        <p14:creationId xmlns:p14="http://schemas.microsoft.com/office/powerpoint/2010/main" val="3085518812"/>
      </p:ext>
    </p:extLst>
  </p:cSld>
  <p:clrMapOvr>
    <a:masterClrMapping/>
  </p:clrMapOvr>
  <mc:AlternateContent xmlns:mc="http://schemas.openxmlformats.org/markup-compatibility/2006">
    <mc:Choice xmlns:p14="http://schemas.microsoft.com/office/powerpoint/2010/main" Requires="p14">
      <p:transition spd="med" p14:dur="700" advTm="25475">
        <p:fade/>
      </p:transition>
    </mc:Choice>
    <mc:Fallback>
      <p:transition spd="med" advTm="25475">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dirty="0">
                <a:latin typeface="Segoe UI" panose="020B0502040204020203" pitchFamily="34" charset="0"/>
                <a:ea typeface="Calibri" panose="020F0502020204030204" pitchFamily="34" charset="0"/>
                <a:cs typeface="Segoe UI" panose="020B0502040204020203" pitchFamily="34" charset="0"/>
              </a:rPr>
              <a:t>Actividades</a:t>
            </a:r>
            <a:r>
              <a:rPr lang="es-ES" sz="3200" b="1" dirty="0">
                <a:latin typeface="Segoe UI" panose="020B0502040204020203" pitchFamily="34" charset="0"/>
                <a:ea typeface="Calibri" panose="020F0502020204030204" pitchFamily="34" charset="0"/>
                <a:cs typeface="Segoe UI" panose="020B0502040204020203" pitchFamily="34" charset="0"/>
              </a:rPr>
              <a:t> complementarias</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9131747"/>
      </p:ext>
    </p:extLst>
  </p:cSld>
  <p:clrMapOvr>
    <a:masterClrMapping/>
  </p:clrMapOvr>
  <mc:AlternateContent xmlns:mc="http://schemas.openxmlformats.org/markup-compatibility/2006">
    <mc:Choice xmlns:p14="http://schemas.microsoft.com/office/powerpoint/2010/main" Requires="p14">
      <p:transition spd="med" p14:dur="700" advTm="2152">
        <p:fade/>
      </p:transition>
    </mc:Choice>
    <mc:Fallback>
      <p:transition spd="med" advTm="2152">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2401703" y="2758888"/>
            <a:ext cx="7388593" cy="1481418"/>
          </a:xfrm>
        </p:spPr>
        <p:txBody>
          <a:bodyPr anchor="t" anchorCtr="0">
            <a:noAutofit/>
          </a:bodyPr>
          <a:lstStyle/>
          <a:p>
            <a:pPr algn="ctr"/>
            <a:r>
              <a:rPr lang="es-CO" sz="2400" dirty="0">
                <a:effectLst/>
                <a:latin typeface="Segoe UI" panose="020B0502040204020203" pitchFamily="34" charset="0"/>
                <a:ea typeface="Calibri" panose="020F0502020204030204" pitchFamily="34" charset="0"/>
                <a:cs typeface="Segoe UI" panose="020B0502040204020203" pitchFamily="34" charset="0"/>
              </a:rPr>
              <a:t>En la guía de clase, se encuentran listadas las </a:t>
            </a:r>
            <a:r>
              <a:rPr lang="es-CO" sz="2400" b="1" dirty="0">
                <a:effectLst/>
                <a:latin typeface="Segoe UI" panose="020B0502040204020203" pitchFamily="34" charset="0"/>
                <a:ea typeface="Calibri" panose="020F0502020204030204" pitchFamily="34" charset="0"/>
                <a:cs typeface="Segoe UI" panose="020B0502040204020203" pitchFamily="34" charset="0"/>
              </a:rPr>
              <a:t>actividades adicionales</a:t>
            </a:r>
            <a:r>
              <a:rPr lang="es-CO" sz="2400" dirty="0">
                <a:effectLst/>
                <a:latin typeface="Segoe UI" panose="020B0502040204020203" pitchFamily="34" charset="0"/>
                <a:ea typeface="Calibri" panose="020F0502020204030204" pitchFamily="34" charset="0"/>
                <a:cs typeface="Segoe UI" panose="020B0502040204020203" pitchFamily="34" charset="0"/>
              </a:rPr>
              <a:t> que los estudiantes deben desarrollar y documentar para </a:t>
            </a:r>
            <a:r>
              <a:rPr lang="es-CO" sz="2400" b="1" dirty="0">
                <a:effectLst/>
                <a:latin typeface="Segoe UI" panose="020B0502040204020203" pitchFamily="34" charset="0"/>
                <a:ea typeface="Calibri" panose="020F0502020204030204" pitchFamily="34" charset="0"/>
                <a:cs typeface="Segoe UI" panose="020B0502040204020203" pitchFamily="34" charset="0"/>
              </a:rPr>
              <a:t>complementar</a:t>
            </a:r>
            <a:r>
              <a:rPr lang="es-CO" sz="2400" dirty="0">
                <a:effectLst/>
                <a:latin typeface="Segoe UI" panose="020B0502040204020203" pitchFamily="34" charset="0"/>
                <a:ea typeface="Calibri" panose="020F0502020204030204" pitchFamily="34" charset="0"/>
                <a:cs typeface="Segoe UI" panose="020B0502040204020203" pitchFamily="34" charset="0"/>
              </a:rPr>
              <a:t> los </a:t>
            </a:r>
            <a:r>
              <a:rPr lang="es-CO" sz="2400" b="1" dirty="0">
                <a:effectLst/>
                <a:latin typeface="Segoe UI" panose="020B0502040204020203" pitchFamily="34" charset="0"/>
                <a:ea typeface="Calibri" panose="020F0502020204030204" pitchFamily="34" charset="0"/>
                <a:cs typeface="Segoe UI" panose="020B0502040204020203" pitchFamily="34" charset="0"/>
              </a:rPr>
              <a:t>conocimientos y alcances</a:t>
            </a:r>
            <a:r>
              <a:rPr lang="es-CO" sz="2400" dirty="0">
                <a:effectLst/>
                <a:latin typeface="Segoe UI" panose="020B0502040204020203" pitchFamily="34" charset="0"/>
                <a:ea typeface="Calibri" panose="020F0502020204030204" pitchFamily="34" charset="0"/>
                <a:cs typeface="Segoe UI" panose="020B0502040204020203" pitchFamily="34" charset="0"/>
              </a:rPr>
              <a:t> definidos en este curso.</a:t>
            </a:r>
            <a:br>
              <a:rPr lang="es-CO" sz="2400" dirty="0">
                <a:effectLst/>
                <a:latin typeface="Segoe UI" panose="020B0502040204020203" pitchFamily="34" charset="0"/>
                <a:ea typeface="Calibri" panose="020F0502020204030204" pitchFamily="34" charset="0"/>
                <a:cs typeface="Segoe UI" panose="020B0502040204020203" pitchFamily="34" charset="0"/>
              </a:rPr>
            </a:br>
            <a:endParaRPr lang="es-CO" sz="2400" dirty="0">
              <a:effectLst/>
              <a:latin typeface="Segoe UI" panose="020B0502040204020203" pitchFamily="34" charset="0"/>
              <a:ea typeface="Calibri" panose="020F0502020204030204" pitchFamily="34" charset="0"/>
              <a:cs typeface="Segoe UI" panose="020B0502040204020203" pitchFamily="34" charset="0"/>
            </a:endParaRPr>
          </a:p>
        </p:txBody>
      </p:sp>
      <p:pic>
        <p:nvPicPr>
          <p:cNvPr id="3" name="Graphic 2" descr="Pencil outline">
            <a:extLst>
              <a:ext uri="{FF2B5EF4-FFF2-40B4-BE49-F238E27FC236}">
                <a16:creationId xmlns:a16="http://schemas.microsoft.com/office/drawing/2014/main" id="{5F08D159-B017-469F-903F-B7D69E2885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5999" y="2038888"/>
            <a:ext cx="720000" cy="720000"/>
          </a:xfrm>
          <a:prstGeom prst="rect">
            <a:avLst/>
          </a:prstGeom>
        </p:spPr>
      </p:pic>
    </p:spTree>
    <p:extLst>
      <p:ext uri="{BB962C8B-B14F-4D97-AF65-F5344CB8AC3E}">
        <p14:creationId xmlns:p14="http://schemas.microsoft.com/office/powerpoint/2010/main" val="151575987"/>
      </p:ext>
    </p:extLst>
  </p:cSld>
  <p:clrMapOvr>
    <a:masterClrMapping/>
  </p:clrMapOvr>
  <mc:AlternateContent xmlns:mc="http://schemas.openxmlformats.org/markup-compatibility/2006">
    <mc:Choice xmlns:p14="http://schemas.microsoft.com/office/powerpoint/2010/main" Requires="p14">
      <p:transition spd="med" p14:dur="700" advTm="16737">
        <p:fade/>
      </p:transition>
    </mc:Choice>
    <mc:Fallback>
      <p:transition spd="med" advTm="16737">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529088" y="3017884"/>
            <a:ext cx="9133823" cy="1383787"/>
          </a:xfrm>
        </p:spPr>
        <p:txBody>
          <a:bodyPr anchor="t" anchorCtr="0">
            <a:normAutofit fontScale="90000"/>
          </a:bodyPr>
          <a:lstStyle/>
          <a:p>
            <a:pPr algn="ct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Para completar la Identificación y procesamiento de datos atípicos - </a:t>
            </a:r>
            <a:r>
              <a:rPr lang="es-CO" sz="2400" i="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Outliers</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consulta la guía de clase detallada de esta actividad. Si necesitas ayuda, da clic en el enlace Ayuda o Colabora, que se encuentra en el enlace adjunto de la descripción.</a:t>
            </a:r>
          </a:p>
        </p:txBody>
      </p:sp>
      <p:pic>
        <p:nvPicPr>
          <p:cNvPr id="7" name="Graphic 6" descr="Brain in head outline">
            <a:extLst>
              <a:ext uri="{FF2B5EF4-FFF2-40B4-BE49-F238E27FC236}">
                <a16:creationId xmlns:a16="http://schemas.microsoft.com/office/drawing/2014/main" id="{558C73EA-685A-D995-6DC5-F9B5971A5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103484"/>
            <a:ext cx="914400" cy="914400"/>
          </a:xfrm>
          <a:prstGeom prst="rect">
            <a:avLst/>
          </a:prstGeom>
        </p:spPr>
      </p:pic>
    </p:spTree>
    <p:extLst>
      <p:ext uri="{BB962C8B-B14F-4D97-AF65-F5344CB8AC3E}">
        <p14:creationId xmlns:p14="http://schemas.microsoft.com/office/powerpoint/2010/main" val="3764854102"/>
      </p:ext>
    </p:extLst>
  </p:cSld>
  <p:clrMapOvr>
    <a:masterClrMapping/>
  </p:clrMapOvr>
  <mc:AlternateContent xmlns:mc="http://schemas.openxmlformats.org/markup-compatibility/2006">
    <mc:Choice xmlns:p14="http://schemas.microsoft.com/office/powerpoint/2010/main" Requires="p14">
      <p:transition spd="med" p14:dur="700" advTm="10271">
        <p:fade/>
      </p:transition>
    </mc:Choice>
    <mc:Fallback>
      <p:transition spd="med" advTm="10271">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B25DE-F807-950C-2C5E-1A42B7358CFE}"/>
              </a:ext>
            </a:extLst>
          </p:cNvPr>
          <p:cNvSpPr>
            <a:spLocks noGrp="1"/>
          </p:cNvSpPr>
          <p:nvPr>
            <p:ph type="title"/>
          </p:nvPr>
        </p:nvSpPr>
        <p:spPr>
          <a:xfrm>
            <a:off x="0" y="5227320"/>
            <a:ext cx="12192000" cy="457200"/>
          </a:xfrm>
        </p:spPr>
        <p:txBody>
          <a:bodyPr anchor="t" anchorCtr="0">
            <a:noAutofit/>
          </a:bodyPr>
          <a:lstStyle/>
          <a:p>
            <a:pPr algn="ctr"/>
            <a:r>
              <a:rPr lang="es-ES" sz="2000" dirty="0">
                <a:solidFill>
                  <a:schemeClr val="bg1">
                    <a:lumMod val="25000"/>
                  </a:schemeClr>
                </a:solidFill>
                <a:latin typeface="+mn-lt"/>
                <a:ea typeface="Segoe UI Black" panose="020B0A02040204020203" pitchFamily="34" charset="0"/>
                <a:cs typeface="Segoe UI" panose="020B0502040204020203" pitchFamily="34" charset="0"/>
              </a:rPr>
              <a:t>github.com/rcfdtools</a:t>
            </a:r>
          </a:p>
        </p:txBody>
      </p:sp>
      <p:sp>
        <p:nvSpPr>
          <p:cNvPr id="10" name="Oval 9">
            <a:extLst>
              <a:ext uri="{FF2B5EF4-FFF2-40B4-BE49-F238E27FC236}">
                <a16:creationId xmlns:a16="http://schemas.microsoft.com/office/drawing/2014/main" id="{2A7AB407-904A-E151-6C67-5DFCB5F840AF}"/>
              </a:ext>
            </a:extLst>
          </p:cNvPr>
          <p:cNvSpPr>
            <a:spLocks noChangeAspect="1"/>
          </p:cNvSpPr>
          <p:nvPr/>
        </p:nvSpPr>
        <p:spPr>
          <a:xfrm>
            <a:off x="4296000" y="1627320"/>
            <a:ext cx="3600000" cy="36000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49539"/>
      </p:ext>
    </p:extLst>
  </p:cSld>
  <p:clrMapOvr>
    <a:masterClrMapping/>
  </p:clrMapOvr>
  <mc:AlternateContent xmlns:mc="http://schemas.openxmlformats.org/markup-compatibility/2006">
    <mc:Choice xmlns:p14="http://schemas.microsoft.com/office/powerpoint/2010/main" Requires="p14">
      <p:transition spd="med" p14:dur="700" advTm="4895">
        <p:fade/>
      </p:transition>
    </mc:Choice>
    <mc:Fallback>
      <p:transition spd="med" advTm="48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200" fill="hold">
                                          <p:stCondLst>
                                            <p:cond delay="0"/>
                                          </p:stCondLst>
                                        </p:cTn>
                                        <p:tgtEl>
                                          <p:spTgt spid="10"/>
                                        </p:tgtEl>
                                        <p:attrNameLst>
                                          <p:attrName>r</p:attrName>
                                        </p:attrNameLst>
                                      </p:cBhvr>
                                    </p:animRot>
                                    <p:animRot by="-240000">
                                      <p:cBhvr>
                                        <p:cTn id="7" dur="400" fill="hold">
                                          <p:stCondLst>
                                            <p:cond delay="400"/>
                                          </p:stCondLst>
                                        </p:cTn>
                                        <p:tgtEl>
                                          <p:spTgt spid="10"/>
                                        </p:tgtEl>
                                        <p:attrNameLst>
                                          <p:attrName>r</p:attrName>
                                        </p:attrNameLst>
                                      </p:cBhvr>
                                    </p:animRot>
                                    <p:animRot by="240000">
                                      <p:cBhvr>
                                        <p:cTn id="8" dur="400" fill="hold">
                                          <p:stCondLst>
                                            <p:cond delay="800"/>
                                          </p:stCondLst>
                                        </p:cTn>
                                        <p:tgtEl>
                                          <p:spTgt spid="10"/>
                                        </p:tgtEl>
                                        <p:attrNameLst>
                                          <p:attrName>r</p:attrName>
                                        </p:attrNameLst>
                                      </p:cBhvr>
                                    </p:animRot>
                                    <p:animRot by="-240000">
                                      <p:cBhvr>
                                        <p:cTn id="9" dur="400" fill="hold">
                                          <p:stCondLst>
                                            <p:cond delay="1200"/>
                                          </p:stCondLst>
                                        </p:cTn>
                                        <p:tgtEl>
                                          <p:spTgt spid="10"/>
                                        </p:tgtEl>
                                        <p:attrNameLst>
                                          <p:attrName>r</p:attrName>
                                        </p:attrNameLst>
                                      </p:cBhvr>
                                    </p:animRot>
                                    <p:animRot by="120000">
                                      <p:cBhvr>
                                        <p:cTn id="10" dur="400" fill="hold">
                                          <p:stCondLst>
                                            <p:cond delay="16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47949"/>
            <a:ext cx="9387447" cy="562101"/>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Objetivos</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5888938"/>
      </p:ext>
    </p:extLst>
  </p:cSld>
  <p:clrMapOvr>
    <a:masterClrMapping/>
  </p:clrMapOvr>
  <mc:AlternateContent xmlns:mc="http://schemas.openxmlformats.org/markup-compatibility/2006">
    <mc:Choice xmlns:p14="http://schemas.microsoft.com/office/powerpoint/2010/main" Requires="p14">
      <p:transition spd="med" p14:dur="700" advTm="2367">
        <p:fade/>
      </p:transition>
    </mc:Choice>
    <mc:Fallback>
      <p:transition spd="med" advTm="2367">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976923" y="348503"/>
            <a:ext cx="8238154" cy="6160994"/>
          </a:xfrm>
        </p:spPr>
        <p:txBody>
          <a:bodyPr anchor="t" anchorCtr="0">
            <a:noAutofit/>
          </a:bodyPr>
          <a:lstStyle/>
          <a:p>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Obtener estadísticas generales de cada estación para cada parámetro hidro-climatológico.</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Identificar valores atípicos a través de diferentes métodos estadísticos (Rango intercuartílico o IQR, regla empírica o ER y núcleo estándar o Z-score.</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Representar gráficamente las series de cada parámetro, visualizando también los datos atípicos identificados.</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Excluir valores atípicos de la matriz de estaciones para cada parámetro.</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Reemplazar valores atípicos, por valores límite definidos a partir de un rango de confianza, </a:t>
            </a:r>
            <a:r>
              <a:rPr lang="el-GR" sz="2400" b="1" i="1" dirty="0">
                <a:latin typeface="Segoe UI" panose="020B0502040204020203" pitchFamily="34" charset="0"/>
              </a:rPr>
              <a:t>μ</a:t>
            </a:r>
            <a:r>
              <a:rPr lang="en-US" sz="2400" b="1" i="1" dirty="0">
                <a:latin typeface="Segoe UI" panose="020B0502040204020203" pitchFamily="34" charset="0"/>
              </a:rPr>
              <a:t> ± </a:t>
            </a:r>
            <a:r>
              <a:rPr lang="el-GR" sz="2400" b="1" i="1" dirty="0">
                <a:latin typeface="Segoe UI" panose="020B0502040204020203" pitchFamily="34" charset="0"/>
              </a:rPr>
              <a:t>Κ</a:t>
            </a:r>
            <a:r>
              <a:rPr lang="en-US" sz="2400" b="1" i="1" dirty="0">
                <a:latin typeface="Segoe UI" panose="020B0502040204020203" pitchFamily="34" charset="0"/>
              </a:rPr>
              <a:t> * </a:t>
            </a:r>
            <a:r>
              <a:rPr lang="el-GR" sz="2400" b="1" i="1" dirty="0">
                <a:latin typeface="Segoe UI" panose="020B0502040204020203" pitchFamily="34" charset="0"/>
              </a:rPr>
              <a:t>σ</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br>
              <a:rPr lang="en-US" sz="2400" b="1" i="1" dirty="0">
                <a:latin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Imputar valores atípicos con el valor de la media de cada estación.</a:t>
            </a: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107" y="282383"/>
            <a:ext cx="540000" cy="540000"/>
          </a:xfrm>
          <a:prstGeom prst="rect">
            <a:avLst/>
          </a:prstGeom>
        </p:spPr>
      </p:pic>
      <p:pic>
        <p:nvPicPr>
          <p:cNvPr id="4" name="Graphic 3" descr="Rocket outline">
            <a:extLst>
              <a:ext uri="{FF2B5EF4-FFF2-40B4-BE49-F238E27FC236}">
                <a16:creationId xmlns:a16="http://schemas.microsoft.com/office/drawing/2014/main" id="{DBD0B961-0E06-6595-0882-CF28E68CE5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107" y="1290591"/>
            <a:ext cx="540000" cy="540000"/>
          </a:xfrm>
          <a:prstGeom prst="rect">
            <a:avLst/>
          </a:prstGeom>
        </p:spPr>
      </p:pic>
      <p:pic>
        <p:nvPicPr>
          <p:cNvPr id="8" name="Graphic 7" descr="Rocket outline">
            <a:extLst>
              <a:ext uri="{FF2B5EF4-FFF2-40B4-BE49-F238E27FC236}">
                <a16:creationId xmlns:a16="http://schemas.microsoft.com/office/drawing/2014/main" id="{45166F72-A62D-640F-2910-BA05A63175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107" y="2581499"/>
            <a:ext cx="540000" cy="540000"/>
          </a:xfrm>
          <a:prstGeom prst="rect">
            <a:avLst/>
          </a:prstGeom>
        </p:spPr>
      </p:pic>
      <p:pic>
        <p:nvPicPr>
          <p:cNvPr id="10" name="Graphic 9" descr="Rocket outline">
            <a:extLst>
              <a:ext uri="{FF2B5EF4-FFF2-40B4-BE49-F238E27FC236}">
                <a16:creationId xmlns:a16="http://schemas.microsoft.com/office/drawing/2014/main" id="{C1FF0091-DDB7-3AE4-9BCB-1AB949DBC2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931" y="3619925"/>
            <a:ext cx="540000" cy="540000"/>
          </a:xfrm>
          <a:prstGeom prst="rect">
            <a:avLst/>
          </a:prstGeom>
        </p:spPr>
      </p:pic>
      <p:pic>
        <p:nvPicPr>
          <p:cNvPr id="11" name="Graphic 10" descr="Rocket outline">
            <a:extLst>
              <a:ext uri="{FF2B5EF4-FFF2-40B4-BE49-F238E27FC236}">
                <a16:creationId xmlns:a16="http://schemas.microsoft.com/office/drawing/2014/main" id="{351A626E-F1F4-E6AE-0256-9A6E0C54CE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107" y="4596020"/>
            <a:ext cx="540000" cy="540000"/>
          </a:xfrm>
          <a:prstGeom prst="rect">
            <a:avLst/>
          </a:prstGeom>
        </p:spPr>
      </p:pic>
      <p:pic>
        <p:nvPicPr>
          <p:cNvPr id="12" name="Graphic 11" descr="Rocket outline">
            <a:extLst>
              <a:ext uri="{FF2B5EF4-FFF2-40B4-BE49-F238E27FC236}">
                <a16:creationId xmlns:a16="http://schemas.microsoft.com/office/drawing/2014/main" id="{4294182C-1D10-144E-AEDC-EB9C00978D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107" y="5587364"/>
            <a:ext cx="540000" cy="540000"/>
          </a:xfrm>
          <a:prstGeom prst="rect">
            <a:avLst/>
          </a:prstGeom>
        </p:spPr>
      </p:pic>
    </p:spTree>
    <p:extLst>
      <p:ext uri="{BB962C8B-B14F-4D97-AF65-F5344CB8AC3E}">
        <p14:creationId xmlns:p14="http://schemas.microsoft.com/office/powerpoint/2010/main" val="3406668090"/>
      </p:ext>
    </p:extLst>
  </p:cSld>
  <p:clrMapOvr>
    <a:masterClrMapping/>
  </p:clrMapOvr>
  <mc:AlternateContent xmlns:mc="http://schemas.openxmlformats.org/markup-compatibility/2006">
    <mc:Choice xmlns:p14="http://schemas.microsoft.com/office/powerpoint/2010/main" Requires="p14">
      <p:transition spd="med" p14:dur="700" advTm="25313">
        <p:fade/>
      </p:transition>
    </mc:Choice>
    <mc:Fallback>
      <p:transition spd="med" advTm="2531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b="1" dirty="0">
                <a:latin typeface="Segoe UI" panose="020B0502040204020203" pitchFamily="34" charset="0"/>
                <a:ea typeface="Calibri" panose="020F0502020204030204" pitchFamily="34" charset="0"/>
                <a:cs typeface="Segoe UI" panose="020B0502040204020203" pitchFamily="34" charset="0"/>
              </a:rPr>
              <a:t>Procedimiento</a:t>
            </a:r>
            <a:r>
              <a:rPr lang="es-ES" sz="3200" dirty="0">
                <a:latin typeface="Segoe UI" panose="020B0502040204020203" pitchFamily="34" charset="0"/>
                <a:ea typeface="Calibri" panose="020F0502020204030204" pitchFamily="34" charset="0"/>
                <a:cs typeface="Segoe UI" panose="020B0502040204020203" pitchFamily="34" charset="0"/>
              </a:rPr>
              <a:t> general</a:t>
            </a:r>
            <a:endParaRPr lang="en-US" sz="3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1893966"/>
      </p:ext>
    </p:extLst>
  </p:cSld>
  <p:clrMapOvr>
    <a:masterClrMapping/>
  </p:clrMapOvr>
  <mc:AlternateContent xmlns:mc="http://schemas.openxmlformats.org/markup-compatibility/2006">
    <mc:Choice xmlns:p14="http://schemas.microsoft.com/office/powerpoint/2010/main" Requires="p14">
      <p:transition spd="med" p14:dur="700" advTm="2752">
        <p:fade/>
      </p:transition>
    </mc:Choice>
    <mc:Fallback>
      <p:transition spd="med" advTm="2752">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9E3831-A262-5346-EE12-25E14B7A09AF}"/>
              </a:ext>
            </a:extLst>
          </p:cNvPr>
          <p:cNvSpPr>
            <a:spLocks noGrp="1"/>
          </p:cNvSpPr>
          <p:nvPr>
            <p:ph type="title"/>
          </p:nvPr>
        </p:nvSpPr>
        <p:spPr>
          <a:xfrm>
            <a:off x="7073154" y="6078071"/>
            <a:ext cx="5029200" cy="681320"/>
          </a:xfrm>
        </p:spPr>
        <p:txBody>
          <a:bodyPr anchor="t" anchorCtr="0">
            <a:normAutofit fontScale="90000"/>
          </a:bodyPr>
          <a:lstStyle/>
          <a:p>
            <a:pPr algn="r"/>
            <a:r>
              <a:rPr lang="es-CO" sz="1200" b="0" i="1" dirty="0">
                <a:solidFill>
                  <a:srgbClr val="24292F"/>
                </a:solidFill>
                <a:effectLst/>
                <a:cs typeface="Segoe UI" panose="020B0502040204020203" pitchFamily="34" charset="0"/>
              </a:rPr>
              <a:t>Convenciones generales en diagramas: clases de entidad en azul, </a:t>
            </a:r>
            <a:r>
              <a:rPr lang="es-CO" sz="1200" b="0" i="1" dirty="0" err="1">
                <a:solidFill>
                  <a:srgbClr val="24292F"/>
                </a:solidFill>
                <a:effectLst/>
                <a:cs typeface="Segoe UI" panose="020B0502040204020203" pitchFamily="34" charset="0"/>
              </a:rPr>
              <a:t>datasets</a:t>
            </a:r>
            <a:r>
              <a:rPr lang="es-CO" sz="1200" b="0" i="1" dirty="0">
                <a:solidFill>
                  <a:srgbClr val="24292F"/>
                </a:solidFill>
                <a:effectLst/>
                <a:cs typeface="Segoe UI" panose="020B0502040204020203" pitchFamily="34" charset="0"/>
              </a:rPr>
              <a:t> en gris oscuro, grillas en color verde, geo-procesos en rojo, procesos automáticos o semiautomáticos en guiones rojos y procesos manuales en amarillo. Líneas conectoras con guiones corresponden a procedimientos opcionales.</a:t>
            </a:r>
            <a:endParaRPr lang="es-CO" sz="2000" b="1" i="1" dirty="0">
              <a:solidFill>
                <a:schemeClr val="bg1">
                  <a:lumMod val="25000"/>
                </a:schemeClr>
              </a:solidFill>
              <a:ea typeface="Segoe UI Black" panose="020B0A02040204020203" pitchFamily="34" charset="0"/>
              <a:cs typeface="Segoe UI" panose="020B0502040204020203" pitchFamily="34" charset="0"/>
            </a:endParaRPr>
          </a:p>
        </p:txBody>
      </p:sp>
      <p:pic>
        <p:nvPicPr>
          <p:cNvPr id="4" name="Graphic 3">
            <a:extLst>
              <a:ext uri="{FF2B5EF4-FFF2-40B4-BE49-F238E27FC236}">
                <a16:creationId xmlns:a16="http://schemas.microsoft.com/office/drawing/2014/main" id="{7AEB9E0B-02B2-BD39-7C68-814182259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9358" y="0"/>
            <a:ext cx="9573284" cy="6862482"/>
          </a:xfrm>
          <a:prstGeom prst="rect">
            <a:avLst/>
          </a:prstGeom>
        </p:spPr>
      </p:pic>
    </p:spTree>
    <p:extLst>
      <p:ext uri="{BB962C8B-B14F-4D97-AF65-F5344CB8AC3E}">
        <p14:creationId xmlns:p14="http://schemas.microsoft.com/office/powerpoint/2010/main" val="281571154"/>
      </p:ext>
    </p:extLst>
  </p:cSld>
  <p:clrMapOvr>
    <a:masterClrMapping/>
  </p:clrMapOvr>
  <mc:AlternateContent xmlns:mc="http://schemas.openxmlformats.org/markup-compatibility/2006">
    <mc:Choice xmlns:p14="http://schemas.microsoft.com/office/powerpoint/2010/main" Requires="p14">
      <p:transition spd="med" p14:dur="700" advTm="18622">
        <p:fade/>
      </p:transition>
    </mc:Choice>
    <mc:Fallback>
      <p:transition spd="med" advTm="18622">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C5F-080A-39E7-EE8E-E3BC1FA08D55}"/>
              </a:ext>
            </a:extLst>
          </p:cNvPr>
          <p:cNvSpPr txBox="1">
            <a:spLocks/>
          </p:cNvSpPr>
          <p:nvPr/>
        </p:nvSpPr>
        <p:spPr>
          <a:xfrm>
            <a:off x="1402276" y="3120286"/>
            <a:ext cx="9387447" cy="617427"/>
          </a:xfrm>
          <a:prstGeom prst="rect">
            <a:avLst/>
          </a:prstGeom>
        </p:spPr>
        <p:txBody>
          <a:bodyPr vert="horz" lIns="91440" tIns="45720" rIns="91440" bIns="45720" rtlCol="0" anchor="b"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ES" sz="3200" dirty="0">
                <a:latin typeface="Segoe UI" panose="020B0502040204020203" pitchFamily="34" charset="0"/>
                <a:ea typeface="Calibri" panose="020F0502020204030204" pitchFamily="34" charset="0"/>
                <a:cs typeface="Segoe UI" panose="020B0502040204020203" pitchFamily="34" charset="0"/>
              </a:rPr>
              <a:t>Funcionalidades del </a:t>
            </a:r>
            <a:r>
              <a:rPr lang="es-ES" sz="3200" b="1" dirty="0">
                <a:latin typeface="Segoe UI" panose="020B0502040204020203" pitchFamily="34" charset="0"/>
                <a:ea typeface="Calibri" panose="020F0502020204030204" pitchFamily="34" charset="0"/>
                <a:cs typeface="Segoe UI" panose="020B0502040204020203" pitchFamily="34" charset="0"/>
              </a:rPr>
              <a:t>script</a:t>
            </a:r>
            <a:endParaRPr lang="en-US" sz="32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52248052"/>
      </p:ext>
    </p:extLst>
  </p:cSld>
  <p:clrMapOvr>
    <a:masterClrMapping/>
  </p:clrMapOvr>
  <mc:AlternateContent xmlns:mc="http://schemas.openxmlformats.org/markup-compatibility/2006">
    <mc:Choice xmlns:p14="http://schemas.microsoft.com/office/powerpoint/2010/main" Requires="p14">
      <p:transition spd="med" p14:dur="700" advTm="2229">
        <p:fade/>
      </p:transition>
    </mc:Choice>
    <mc:Fallback>
      <p:transition spd="med" advTm="2229">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1503057" y="954978"/>
            <a:ext cx="9185886" cy="5160084"/>
          </a:xfrm>
        </p:spPr>
        <p:txBody>
          <a:bodyPr anchor="t" anchorCtr="0">
            <a:noAutofit/>
          </a:bodyPr>
          <a:lstStyle/>
          <a:p>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Identificación de atípicos por 3 métodos estadísticos (Método 1 - Rango intercuartílico - IQR, Método 2 - Regla empírica - ER y Método 3 - núcleo estándar Z-score).</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Permite definir la tabla dinámica (</a:t>
            </a:r>
            <a:r>
              <a:rPr lang="es-CO" sz="2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pivot</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table) del parámetro hidro-climatológico a evaluar.</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El usuario puede excluir estaciones del análisis a través de la variable </a:t>
            </a:r>
            <a:r>
              <a:rPr lang="es-CO" sz="2400" i="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station_exclude</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Definición del cuartil inferior </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q1_val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y superior </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q3_val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que define el rango de exclusión en el método de rango intercuartílico - IQR.</a:t>
            </a: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Definición manual del multiplicador </a:t>
            </a:r>
            <a:r>
              <a:rPr lang="es-CO" sz="2400" i="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cap_multiplier</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o </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K-sigma</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que permite definir los valores de reemplazo </a:t>
            </a:r>
            <a:r>
              <a:rPr lang="el-GR" sz="2400" b="1" i="1" dirty="0">
                <a:latin typeface="Segoe UI" panose="020B0502040204020203" pitchFamily="34" charset="0"/>
              </a:rPr>
              <a:t>μ</a:t>
            </a:r>
            <a:r>
              <a:rPr lang="en-US" sz="2400" b="1" i="1" dirty="0">
                <a:latin typeface="Segoe UI" panose="020B0502040204020203" pitchFamily="34" charset="0"/>
              </a:rPr>
              <a:t> ± </a:t>
            </a:r>
            <a:r>
              <a:rPr lang="el-GR" sz="2400" b="1" i="1" dirty="0">
                <a:latin typeface="Segoe UI" panose="020B0502040204020203" pitchFamily="34" charset="0"/>
              </a:rPr>
              <a:t>Κ</a:t>
            </a:r>
            <a:r>
              <a:rPr lang="en-US" sz="2400" b="1" i="1" dirty="0">
                <a:latin typeface="Segoe UI" panose="020B0502040204020203" pitchFamily="34" charset="0"/>
              </a:rPr>
              <a:t> * </a:t>
            </a:r>
            <a:r>
              <a:rPr lang="el-GR" sz="2400" b="1" i="1" dirty="0">
                <a:latin typeface="Segoe UI" panose="020B0502040204020203" pitchFamily="34" charset="0"/>
              </a:rPr>
              <a:t>σ</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p>
        </p:txBody>
      </p:sp>
      <p:pic>
        <p:nvPicPr>
          <p:cNvPr id="2" name="Graphic 1" descr="Rocket outline">
            <a:extLst>
              <a:ext uri="{FF2B5EF4-FFF2-40B4-BE49-F238E27FC236}">
                <a16:creationId xmlns:a16="http://schemas.microsoft.com/office/drawing/2014/main" id="{43BD3494-9EEE-2F7B-FEF3-89E8690BA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901189"/>
            <a:ext cx="540000" cy="540000"/>
          </a:xfrm>
          <a:prstGeom prst="rect">
            <a:avLst/>
          </a:prstGeom>
        </p:spPr>
      </p:pic>
      <p:pic>
        <p:nvPicPr>
          <p:cNvPr id="7" name="Graphic 6" descr="Rocket outline">
            <a:extLst>
              <a:ext uri="{FF2B5EF4-FFF2-40B4-BE49-F238E27FC236}">
                <a16:creationId xmlns:a16="http://schemas.microsoft.com/office/drawing/2014/main" id="{26DBC641-8EF2-D330-278E-74999DEF10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2222362"/>
            <a:ext cx="540000" cy="540000"/>
          </a:xfrm>
          <a:prstGeom prst="rect">
            <a:avLst/>
          </a:prstGeom>
        </p:spPr>
      </p:pic>
      <p:pic>
        <p:nvPicPr>
          <p:cNvPr id="8" name="Graphic 7" descr="Rocket outline">
            <a:extLst>
              <a:ext uri="{FF2B5EF4-FFF2-40B4-BE49-F238E27FC236}">
                <a16:creationId xmlns:a16="http://schemas.microsoft.com/office/drawing/2014/main" id="{0CD1494A-EE99-4090-AFEA-8118E59867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3204289"/>
            <a:ext cx="540000" cy="540000"/>
          </a:xfrm>
          <a:prstGeom prst="rect">
            <a:avLst/>
          </a:prstGeom>
        </p:spPr>
      </p:pic>
      <p:pic>
        <p:nvPicPr>
          <p:cNvPr id="9" name="Graphic 8" descr="Rocket outline">
            <a:extLst>
              <a:ext uri="{FF2B5EF4-FFF2-40B4-BE49-F238E27FC236}">
                <a16:creationId xmlns:a16="http://schemas.microsoft.com/office/drawing/2014/main" id="{719B79E1-9E36-4DF8-CDEA-2E3A1E7F2F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4194889"/>
            <a:ext cx="540000" cy="540000"/>
          </a:xfrm>
          <a:prstGeom prst="rect">
            <a:avLst/>
          </a:prstGeom>
        </p:spPr>
      </p:pic>
      <p:pic>
        <p:nvPicPr>
          <p:cNvPr id="3" name="Graphic 2" descr="Rocket outline">
            <a:extLst>
              <a:ext uri="{FF2B5EF4-FFF2-40B4-BE49-F238E27FC236}">
                <a16:creationId xmlns:a16="http://schemas.microsoft.com/office/drawing/2014/main" id="{7BE79863-DDC6-1F76-BC6B-75A5A1E75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542" y="5189974"/>
            <a:ext cx="540000" cy="540000"/>
          </a:xfrm>
          <a:prstGeom prst="rect">
            <a:avLst/>
          </a:prstGeom>
        </p:spPr>
      </p:pic>
    </p:spTree>
    <p:extLst>
      <p:ext uri="{BB962C8B-B14F-4D97-AF65-F5344CB8AC3E}">
        <p14:creationId xmlns:p14="http://schemas.microsoft.com/office/powerpoint/2010/main" val="3754042792"/>
      </p:ext>
    </p:extLst>
  </p:cSld>
  <p:clrMapOvr>
    <a:masterClrMapping/>
  </p:clrMapOvr>
  <mc:AlternateContent xmlns:mc="http://schemas.openxmlformats.org/markup-compatibility/2006">
    <mc:Choice xmlns:p14="http://schemas.microsoft.com/office/powerpoint/2010/main" Requires="p14">
      <p:transition spd="med" p14:dur="700" advTm="21883">
        <p:fade/>
      </p:transition>
    </mc:Choice>
    <mc:Fallback>
      <p:transition spd="med" advTm="21883">
        <p:fade/>
      </p:transition>
    </mc:Fallback>
  </mc:AlternateContent>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EDD01B8-816B-49B7-8C81-03AB51D87C54}">
  <ds:schemaRefs>
    <ds:schemaRef ds:uri="http://schemas.microsoft.com/office/2006/metadata/properties"/>
    <ds:schemaRef ds:uri="http://schemas.microsoft.com/office/infopath/2007/PartnerControls"/>
    <ds:schemaRef ds:uri="http://www.w3.org/XML/1998/namespace"/>
    <ds:schemaRef ds:uri="http://purl.org/dc/dcmitype/"/>
    <ds:schemaRef ds:uri="http://schemas.microsoft.com/office/2006/documentManagement/types"/>
    <ds:schemaRef ds:uri="14224164-2045-4b51-92bb-313d0f626d83"/>
    <ds:schemaRef ds:uri="http://purl.org/dc/elements/1.1/"/>
    <ds:schemaRef ds:uri="http://schemas.openxmlformats.org/package/2006/metadata/core-properties"/>
    <ds:schemaRef ds:uri="bf3e1746-bde1-4d6e-9c3f-7182572f7502"/>
    <ds:schemaRef ds:uri="http://purl.org/dc/terms/"/>
  </ds:schemaRefs>
</ds:datastoreItem>
</file>

<file path=customXml/itemProps3.xml><?xml version="1.0" encoding="utf-8"?>
<ds:datastoreItem xmlns:ds="http://schemas.openxmlformats.org/officeDocument/2006/customXml" ds:itemID="{B024FD56-CE1B-42FC-9E83-BFBF160724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2426</TotalTime>
  <Words>743</Words>
  <Application>Microsoft Office PowerPoint</Application>
  <PresentationFormat>Widescreen</PresentationFormat>
  <Paragraphs>53</Paragraphs>
  <Slides>36</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MS Shell Dlg 2</vt:lpstr>
      <vt:lpstr>Segoe UI</vt:lpstr>
      <vt:lpstr>Segoe UI Light</vt:lpstr>
      <vt:lpstr>Tema de R.TeachingResearchGuide</vt:lpstr>
      <vt:lpstr>Identificación y procesamiento de datos atípicos - Outliers</vt:lpstr>
      <vt:lpstr>En esta actividad se obtienen los estadísticos característicos de cada parámetro hidroclimatológico en cada estación, y se identifican, excluyen y completan los valores atípicos, a través de métodos estadísticos.</vt:lpstr>
      <vt:lpstr>Método 1 - Rango intercuartílico - IQR: aplica para datos que no siguen una distribución normal y permite identificar valores atípicos a partir de valores que se encuentran por fuera del rango intercuartílico Q1 a Q3.  Método 2 - Regla empírica - ER: este método, también denominado regla 3-sigma o regla 68-5-99.7 correspondientes a una distribución normal, permite identificar valores atípicos cuyas observaciones se encuentran fuera de la banda μ ± Κ * σ.  Método 3 - núcleo estándar Z-score: este método, similar o idéntico al método 2, permite calificar cada observación a partir del valor Z = (  x – μ ) / σ.</vt:lpstr>
      <vt:lpstr>PowerPoint Presentation</vt:lpstr>
      <vt:lpstr>Obtener estadísticas generales de cada estación para cada parámetro hidro-climatológico.  Identificar valores atípicos a través de diferentes métodos estadísticos (Rango intercuartílico o IQR, regla empírica o ER y núcleo estándar o Z-score.  Representar gráficamente las series de cada parámetro, visualizando también los datos atípicos identificados.  Excluir valores atípicos de la matriz de estaciones para cada parámetro.  Reemplazar valores atípicos, por valores límite definidos a partir de un rango de confianza, μ ± Κ * σ.  Imputar valores atípicos con el valor de la media de cada estación.</vt:lpstr>
      <vt:lpstr>PowerPoint Presentation</vt:lpstr>
      <vt:lpstr>Convenciones generales en diagramas: clases de entidad en azul, datasets en gris oscuro, grillas en color verde, geo-procesos en rojo, procesos automáticos o semiautomáticos en guiones rojos y procesos manuales en amarillo. Líneas conectoras con guiones corresponden a procedimientos opcionales.</vt:lpstr>
      <vt:lpstr>PowerPoint Presentation</vt:lpstr>
      <vt:lpstr>Identificación de atípicos por 3 métodos estadísticos (Método 1 - Rango intercuartílico - IQR, Método 2 - Regla empírica - ER y Método 3 - núcleo estándar Z-score).  Permite definir la tabla dinámica (pivot table) del parámetro hidro-climatológico a evaluar.  El usuario puede excluir estaciones del análisis a través de la variable station_exclude.  Definición del cuartil inferior q1_val y superior q3_val que define el rango de exclusión en el método de rango intercuartílico - IQR.  Definición manual del multiplicador cap_multiplier o K-sigma que permite definir los valores de reemplazo μ ± Κ * σ.</vt:lpstr>
      <vt:lpstr>Definición manual del límite de exclusión zscore_threshold en el método de exclusión por núcleo estándar.  Análisis masivo de estaciones por parámetro hidro-climatológico con estadísticos, parámetros de evaluación y gráficas con marcado de atípicos.  Generación de reportes detallados Markdown por cada parámetro hidro-climatológico evaluado.  Para cada método y cada parámetro hidro-climatológico analizado, crea las siguientes tablas: datos atípicos identificados, datos de entrada sin datos atípicos (drop), datos de entrada con datos atípicos reemplazados (cap) y datos de entrada con datos atípicos imputados (impute).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Durante el proceso de ejecución del script, se generan automáticamente un reporte científico integrado de resultados en formato Markdown para los datos de precipitación, con el nombre D:\R.LTWB\.datasets\IDEAM_Outlier\ Outlier_IQR_Pivot_PTPM_TT_M.csv.md, que contiene los resultados mostrados en pantalla.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Estadísticos característicos de la estación 15015020</vt:lpstr>
      <vt:lpstr>PowerPoint Presentation</vt:lpstr>
      <vt:lpstr>En la guía de clase, se encuentran listadas las actividades adicionales que los estudiantes deben desarrollar y documentar para complementar los conocimientos y alcances definidos en este curso. </vt:lpstr>
      <vt:lpstr>Para completar la Identificación y procesamiento de datos atípicos - Outliers, consulta la guía de clase detallada de esta actividad. Si necesitas ayuda, da clic en el enlace Ayuda o Colabora, que se encuentra en el enlace adjunto de la descripción.</vt:lpstr>
      <vt:lpstr>github.com/rcfdtools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RODRIGUEZ ACEVEDO</dc:creator>
  <cp:lastModifiedBy>WILLIAM RICARDO AGUILAR PIÑA</cp:lastModifiedBy>
  <cp:revision>192</cp:revision>
  <dcterms:created xsi:type="dcterms:W3CDTF">2022-08-04T19:07:18Z</dcterms:created>
  <dcterms:modified xsi:type="dcterms:W3CDTF">2023-02-08T22:39:10Z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